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handoutMasterIdLst>
    <p:handoutMasterId r:id="rId69"/>
  </p:handoutMasterIdLst>
  <p:sldIdLst>
    <p:sldId id="256" r:id="rId2"/>
    <p:sldId id="315" r:id="rId3"/>
    <p:sldId id="475" r:id="rId4"/>
    <p:sldId id="470" r:id="rId5"/>
    <p:sldId id="503" r:id="rId6"/>
    <p:sldId id="382" r:id="rId7"/>
    <p:sldId id="440" r:id="rId8"/>
    <p:sldId id="339" r:id="rId9"/>
    <p:sldId id="543" r:id="rId10"/>
    <p:sldId id="389" r:id="rId11"/>
    <p:sldId id="516" r:id="rId12"/>
    <p:sldId id="545" r:id="rId13"/>
    <p:sldId id="390" r:id="rId14"/>
    <p:sldId id="456" r:id="rId15"/>
    <p:sldId id="517" r:id="rId16"/>
    <p:sldId id="508" r:id="rId17"/>
    <p:sldId id="544" r:id="rId18"/>
    <p:sldId id="518" r:id="rId19"/>
    <p:sldId id="459" r:id="rId20"/>
    <p:sldId id="519" r:id="rId21"/>
    <p:sldId id="469" r:id="rId22"/>
    <p:sldId id="451" r:id="rId23"/>
    <p:sldId id="511" r:id="rId24"/>
    <p:sldId id="533" r:id="rId25"/>
    <p:sldId id="534" r:id="rId26"/>
    <p:sldId id="535" r:id="rId27"/>
    <p:sldId id="536" r:id="rId28"/>
    <p:sldId id="444" r:id="rId29"/>
    <p:sldId id="520" r:id="rId30"/>
    <p:sldId id="542" r:id="rId31"/>
    <p:sldId id="521" r:id="rId32"/>
    <p:sldId id="522" r:id="rId33"/>
    <p:sldId id="523" r:id="rId34"/>
    <p:sldId id="450" r:id="rId35"/>
    <p:sldId id="466" r:id="rId36"/>
    <p:sldId id="467" r:id="rId37"/>
    <p:sldId id="454" r:id="rId38"/>
    <p:sldId id="468" r:id="rId39"/>
    <p:sldId id="537" r:id="rId40"/>
    <p:sldId id="538" r:id="rId41"/>
    <p:sldId id="539" r:id="rId42"/>
    <p:sldId id="524" r:id="rId43"/>
    <p:sldId id="526" r:id="rId44"/>
    <p:sldId id="527" r:id="rId45"/>
    <p:sldId id="528" r:id="rId46"/>
    <p:sldId id="446" r:id="rId47"/>
    <p:sldId id="447" r:id="rId48"/>
    <p:sldId id="529" r:id="rId49"/>
    <p:sldId id="506" r:id="rId50"/>
    <p:sldId id="530" r:id="rId51"/>
    <p:sldId id="495" r:id="rId52"/>
    <p:sldId id="496" r:id="rId53"/>
    <p:sldId id="497" r:id="rId54"/>
    <p:sldId id="498" r:id="rId55"/>
    <p:sldId id="499" r:id="rId56"/>
    <p:sldId id="500" r:id="rId57"/>
    <p:sldId id="504" r:id="rId58"/>
    <p:sldId id="505" r:id="rId59"/>
    <p:sldId id="486" r:id="rId60"/>
    <p:sldId id="501" r:id="rId61"/>
    <p:sldId id="485" r:id="rId62"/>
    <p:sldId id="489" r:id="rId63"/>
    <p:sldId id="488" r:id="rId64"/>
    <p:sldId id="532" r:id="rId65"/>
    <p:sldId id="540" r:id="rId66"/>
    <p:sldId id="541" r:id="rId67"/>
  </p:sldIdLst>
  <p:sldSz cx="9144000" cy="5143500" type="screen16x9"/>
  <p:notesSz cx="6858000" cy="9144000"/>
  <p:defaultTextStyle>
    <a:defPPr>
      <a:defRPr lang="en-US"/>
    </a:defPPr>
    <a:lvl1pPr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xmlns="">
        <p15:guide id="1" orient="horz" pos="457">
          <p15:clr>
            <a:srgbClr val="A4A3A4"/>
          </p15:clr>
        </p15:guide>
        <p15:guide id="2" pos="27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than Hanna" initials="JH" lastIdx="6" clrIdx="0"/>
  <p:cmAuthor id="1" name="Jeffrey Plank" initials="JP" lastIdx="7"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982" autoAdjust="0"/>
  </p:normalViewPr>
  <p:slideViewPr>
    <p:cSldViewPr snapToGrid="0" snapToObjects="1" showGuides="1">
      <p:cViewPr varScale="1">
        <p:scale>
          <a:sx n="135" d="100"/>
          <a:sy n="135" d="100"/>
        </p:scale>
        <p:origin x="-112" y="-376"/>
      </p:cViewPr>
      <p:guideLst>
        <p:guide orient="horz" pos="457"/>
        <p:guide pos="27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5" d="100"/>
        <a:sy n="5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commentAuthors" Target="commentAuthors.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8E9545E3-9147-4367-A195-ABF7238497D7}" type="datetimeFigureOut">
              <a:rPr lang="en-US" altLang="en-US"/>
              <a:pPr>
                <a:defRPr/>
              </a:pPr>
              <a:t>5/12/17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F66CD17-9CB0-4EB9-BFCD-929E8060DF0B}" type="slidenum">
              <a:rPr lang="en-US" altLang="en-US"/>
              <a:pPr/>
              <a:t>‹#›</a:t>
            </a:fld>
            <a:endParaRPr lang="en-US" altLang="en-US"/>
          </a:p>
        </p:txBody>
      </p:sp>
    </p:spTree>
    <p:extLst>
      <p:ext uri="{BB962C8B-B14F-4D97-AF65-F5344CB8AC3E}">
        <p14:creationId xmlns:p14="http://schemas.microsoft.com/office/powerpoint/2010/main" val="4279778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922E3F12-E0C5-40B4-BDB9-D383ED844377}" type="datetimeFigureOut">
              <a:rPr lang="en-US" altLang="en-US"/>
              <a:pPr>
                <a:defRPr/>
              </a:pPr>
              <a:t>5/12/17</a:t>
            </a:fld>
            <a:endParaRPr lang="en-US"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79339B30-B9BF-415F-BB96-8B8CF8906E63}" type="slidenum">
              <a:rPr lang="en-US" altLang="en-US"/>
              <a:pPr/>
              <a:t>‹#›</a:t>
            </a:fld>
            <a:endParaRPr lang="en-US" altLang="en-US"/>
          </a:p>
        </p:txBody>
      </p:sp>
    </p:spTree>
    <p:extLst>
      <p:ext uri="{BB962C8B-B14F-4D97-AF65-F5344CB8AC3E}">
        <p14:creationId xmlns:p14="http://schemas.microsoft.com/office/powerpoint/2010/main" val="174805380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This lesson presents the equations for calculating total (equivalent) resistance for series and parallel combinations of resistors, and provides practice in calculating total resistance. </a:t>
            </a:r>
            <a:r>
              <a:rPr lang="en-US" altLang="en-US" dirty="0" smtClean="0"/>
              <a:t>In </a:t>
            </a:r>
            <a:r>
              <a:rPr lang="en-US" altLang="en-US" dirty="0" smtClean="0"/>
              <a:t>the hands-on investigation, students combine bulbs in series and parallel, and relate the effect on bulb brightness to the circuit’s total resistance.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2D91431-82D4-40FD-83ED-E74BCA3BDF5A}" type="slidenum">
              <a:rPr lang="en-US" altLang="en-US">
                <a:latin typeface="Arial" charset="0"/>
              </a:rPr>
              <a:pPr>
                <a:spcBef>
                  <a:spcPct val="0"/>
                </a:spcBef>
              </a:pPr>
              <a:t>1</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1F4DD53-0C76-4164-B98A-45ACAD718D0C}" type="slidenum">
              <a:rPr lang="en-US" altLang="en-US">
                <a:latin typeface="Arial" charset="0"/>
              </a:rPr>
              <a:pPr>
                <a:spcBef>
                  <a:spcPct val="0"/>
                </a:spcBef>
              </a:pPr>
              <a:t>10</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Bulbs have resistance</a:t>
            </a:r>
            <a:r>
              <a:rPr lang="en-US" altLang="en-US" dirty="0" smtClean="0"/>
              <a:t>. </a:t>
            </a:r>
            <a:r>
              <a:rPr lang="en-US" altLang="en-US" dirty="0" smtClean="0"/>
              <a:t>Point out that in the first half of this investigation, students are creating a circuit with two resistors in series.</a:t>
            </a:r>
          </a:p>
          <a:p>
            <a:pPr eaLnBrk="1" hangingPunct="1"/>
            <a:r>
              <a:rPr lang="en-US" altLang="en-US" dirty="0" smtClean="0"/>
              <a:t>Ask them to predict: </a:t>
            </a:r>
            <a:r>
              <a:rPr lang="en-US" altLang="en-US" dirty="0" smtClean="0"/>
              <a:t>How </a:t>
            </a:r>
            <a:r>
              <a:rPr lang="en-US" altLang="en-US" dirty="0" smtClean="0"/>
              <a:t>will the brightness of two bulbs in series compare to the brightness of a single </a:t>
            </a:r>
            <a:r>
              <a:rPr lang="en-US" altLang="en-US" dirty="0" smtClean="0"/>
              <a:t>bulb.</a:t>
            </a:r>
          </a:p>
          <a:p>
            <a:pPr eaLnBrk="1" hangingPunct="1"/>
            <a:r>
              <a:rPr lang="en-US" altLang="en-US" i="1" dirty="0" smtClean="0"/>
              <a:t>Answer</a:t>
            </a:r>
            <a:r>
              <a:rPr lang="en-US" altLang="en-US" i="1" dirty="0" smtClean="0"/>
              <a:t>: they will be dimmer</a:t>
            </a:r>
            <a:r>
              <a:rPr lang="en-US" altLang="en-US" i="1" dirty="0" smtClean="0"/>
              <a:t>.</a:t>
            </a:r>
            <a:r>
              <a:rPr lang="en-US" altLang="en-US" dirty="0" smtClean="0"/>
              <a:t> </a:t>
            </a:r>
            <a:r>
              <a:rPr lang="en-US" altLang="en-US" dirty="0" smtClean="0"/>
              <a:t>Why?</a:t>
            </a:r>
          </a:p>
          <a:p>
            <a:pPr eaLnBrk="1" hangingPunct="1"/>
            <a:endParaRPr lang="en-US" altLang="en-US" dirty="0" smtClean="0"/>
          </a:p>
          <a:p>
            <a:pPr eaLnBrk="1" hangingPunct="1"/>
            <a:endParaRPr lang="en-US" altLang="en-US" dirty="0" smtClean="0"/>
          </a:p>
          <a:p>
            <a:pPr eaLnBrk="1" hangingPunct="1"/>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894A8E0-F776-4C3D-AC25-1EAC6AB2BE60}" type="slidenum">
              <a:rPr lang="en-US" altLang="en-US">
                <a:latin typeface="Arial" charset="0"/>
              </a:rPr>
              <a:pPr>
                <a:spcBef>
                  <a:spcPct val="0"/>
                </a:spcBef>
              </a:pPr>
              <a:t>11</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a:p>
            <a:pPr eaLnBrk="1" hangingPunct="1"/>
            <a:endParaRPr lang="en-US" altLang="en-US" smtClean="0"/>
          </a:p>
          <a:p>
            <a:pPr eaLnBrk="1" hangingPunct="1"/>
            <a:endParaRPr lang="en-US"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BE5F57A-D849-451E-9C8A-D9F0A9DF4E57}" type="slidenum">
              <a:rPr lang="en-US" altLang="en-US">
                <a:latin typeface="Arial" charset="0"/>
              </a:rPr>
              <a:pPr>
                <a:spcBef>
                  <a:spcPct val="0"/>
                </a:spcBef>
              </a:pPr>
              <a:t>12</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a:p>
            <a:pPr eaLnBrk="1" hangingPunct="1"/>
            <a:endParaRPr lang="en-US" altLang="en-US" smtClean="0"/>
          </a:p>
          <a:p>
            <a:pPr eaLnBrk="1" hangingPunct="1"/>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80B7A03-8426-467F-A7E3-27555F1D29B2}" type="slidenum">
              <a:rPr lang="en-US" altLang="en-US">
                <a:latin typeface="Arial" charset="0"/>
              </a:rPr>
              <a:pPr>
                <a:spcBef>
                  <a:spcPct val="0"/>
                </a:spcBef>
              </a:pPr>
              <a:t>13</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First ask them to predict:  How will the brightness of two lamps in parallel compare to the brightness of a single lamp.  </a:t>
            </a:r>
            <a:endParaRPr lang="en-US" altLang="en-US" dirty="0" smtClean="0"/>
          </a:p>
          <a:p>
            <a:pPr eaLnBrk="1" hangingPunct="1"/>
            <a:r>
              <a:rPr lang="en-US" altLang="en-US" i="1" dirty="0" smtClean="0"/>
              <a:t>Answer</a:t>
            </a:r>
            <a:r>
              <a:rPr lang="en-US" altLang="en-US" i="1" dirty="0" smtClean="0"/>
              <a:t>: they will have the same brightness</a:t>
            </a:r>
            <a:r>
              <a:rPr lang="en-US" altLang="en-US" i="1" dirty="0" smtClean="0"/>
              <a:t>.</a:t>
            </a:r>
            <a:r>
              <a:rPr lang="en-US" altLang="en-US" dirty="0" smtClean="0"/>
              <a:t> </a:t>
            </a:r>
            <a:r>
              <a:rPr lang="en-US" altLang="en-US" dirty="0" smtClean="0"/>
              <a:t>Why?</a:t>
            </a:r>
          </a:p>
          <a:p>
            <a:pPr eaLnBrk="1" hangingPunct="1"/>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4A4E9B4-D1BB-4F65-8087-46AEF0CD78BA}" type="slidenum">
              <a:rPr lang="en-US" altLang="en-US">
                <a:latin typeface="Arial" charset="0"/>
              </a:rPr>
              <a:pPr>
                <a:spcBef>
                  <a:spcPct val="0"/>
                </a:spcBef>
              </a:pPr>
              <a:t>14</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Removing the lamp in a series circuit creates an open circuit situation, stopping all flow of current in the circuit</a:t>
            </a:r>
            <a:r>
              <a:rPr lang="en-US" altLang="en-US" dirty="0" smtClean="0"/>
              <a:t>. </a:t>
            </a:r>
            <a:r>
              <a:rPr lang="en-US" altLang="en-US" dirty="0" smtClean="0"/>
              <a:t>Point out that in the parallel circuit, the second lamp is still wired to the battery, so current can still flow though that branch.</a:t>
            </a:r>
          </a:p>
          <a:p>
            <a:pPr eaLnBrk="1" hangingPunct="1"/>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51A77F9-A9F7-4067-8C94-A20C7EAD120D}" type="slidenum">
              <a:rPr lang="en-US" altLang="en-US">
                <a:latin typeface="Arial" charset="0"/>
              </a:rPr>
              <a:pPr>
                <a:spcBef>
                  <a:spcPct val="0"/>
                </a:spcBef>
              </a:pPr>
              <a:t>15</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There are two different circuits that satisfy this requirement.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B93CC5A-4328-4607-9307-0E924CECBDD9}" type="slidenum">
              <a:rPr lang="en-US" altLang="en-US">
                <a:latin typeface="Arial" charset="0"/>
              </a:rPr>
              <a:pPr>
                <a:spcBef>
                  <a:spcPct val="0"/>
                </a:spcBef>
              </a:pPr>
              <a:t>16</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Ask: What </a:t>
            </a:r>
            <a:r>
              <a:rPr lang="en-US" altLang="en-US" dirty="0" smtClean="0"/>
              <a:t>must be true about the current through each of these resistors?  </a:t>
            </a:r>
            <a:endParaRPr lang="en-US" altLang="en-US" dirty="0" smtClean="0"/>
          </a:p>
          <a:p>
            <a:pPr eaLnBrk="1" hangingPunct="1"/>
            <a:r>
              <a:rPr lang="en-US" altLang="en-US" i="1" dirty="0" smtClean="0"/>
              <a:t>Answer</a:t>
            </a:r>
            <a:r>
              <a:rPr lang="en-US" altLang="en-US" i="1" dirty="0" smtClean="0"/>
              <a:t>:  the same amount of current must flow through each resistor in series</a:t>
            </a:r>
            <a:r>
              <a:rPr lang="en-US" altLang="en-US" i="1" dirty="0" smtClean="0"/>
              <a:t>.</a:t>
            </a:r>
            <a:endParaRPr lang="en-US" altLang="en-US" i="0" dirty="0" smtClean="0"/>
          </a:p>
          <a:p>
            <a:pPr eaLnBrk="1" hangingPunct="1"/>
            <a:endParaRPr lang="en-US" altLang="en-US" dirty="0" smtClean="0"/>
          </a:p>
          <a:p>
            <a:pPr eaLnBrk="1" hangingPunct="1"/>
            <a:r>
              <a:rPr lang="en-US" altLang="en-US" dirty="0" smtClean="0"/>
              <a:t>Try to get the students to come up with the answer to the question on the slide.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B835D86-763D-4B91-89B7-0BF7CADCB488}" type="slidenum">
              <a:rPr lang="en-US" altLang="en-US">
                <a:latin typeface="Arial" charset="0"/>
              </a:rPr>
              <a:pPr>
                <a:spcBef>
                  <a:spcPct val="0"/>
                </a:spcBef>
              </a:pPr>
              <a:t>17</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A44FE87-2C99-4D8C-8580-8F9FC6A60AF8}" type="slidenum">
              <a:rPr lang="en-US" altLang="en-US">
                <a:latin typeface="Arial" charset="0"/>
              </a:rPr>
              <a:pPr>
                <a:spcBef>
                  <a:spcPct val="0"/>
                </a:spcBef>
              </a:pPr>
              <a:t>18</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4AA5364-32EC-4150-AD24-22DC074C017C}" type="slidenum">
              <a:rPr lang="en-US" altLang="en-US">
                <a:latin typeface="Arial" charset="0"/>
              </a:rPr>
              <a:pPr>
                <a:spcBef>
                  <a:spcPct val="0"/>
                </a:spcBef>
              </a:pPr>
              <a:t>19</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next set of slides will preview the assessments for the first objective</a:t>
            </a:r>
            <a:r>
              <a:rPr lang="en-US" altLang="en-US" dirty="0" smtClean="0"/>
              <a:t>. </a:t>
            </a:r>
            <a:r>
              <a:rPr lang="en-US" altLang="en-US" dirty="0" smtClean="0"/>
              <a:t>Objectives two and three will be assessed within the investigation itself.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35EBE91-01AE-4AA1-8CAF-E1B30EE30618}" type="slidenum">
              <a:rPr lang="en-US" altLang="en-US">
                <a:latin typeface="Arial" charset="0"/>
              </a:rPr>
              <a:pPr>
                <a:spcBef>
                  <a:spcPct val="0"/>
                </a:spcBef>
              </a:pPr>
              <a:t>2</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This is an example of equivalent resistance. </a:t>
            </a:r>
            <a:r>
              <a:rPr lang="en-US" altLang="en-US" dirty="0" smtClean="0"/>
              <a:t>Again</a:t>
            </a:r>
            <a:r>
              <a:rPr lang="en-US" altLang="en-US" dirty="0" smtClean="0"/>
              <a:t>, we are assuming that the voltage source is the same, and all resistors are identical.</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B8FBEE5-6643-46C2-893F-CEB91B1FF862}" type="slidenum">
              <a:rPr lang="en-US" altLang="en-US">
                <a:latin typeface="Arial" charset="0"/>
              </a:rPr>
              <a:pPr>
                <a:spcBef>
                  <a:spcPct val="0"/>
                </a:spcBef>
              </a:pPr>
              <a:t>20</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When you add resistors in series, the total resistance INCREASES</a:t>
            </a:r>
            <a:r>
              <a:rPr lang="en-US" altLang="en-US" dirty="0" smtClean="0"/>
              <a:t>. </a:t>
            </a:r>
            <a:r>
              <a:rPr lang="en-US" altLang="en-US" dirty="0" smtClean="0"/>
              <a:t>Therefore, when you add resistors in series, the current DECREASES.</a:t>
            </a:r>
          </a:p>
          <a:p>
            <a:pPr eaLnBrk="1" hangingPunct="1"/>
            <a:r>
              <a:rPr lang="en-US" altLang="en-US" dirty="0" smtClean="0"/>
              <a:t>This is because each resistor added in series makes it harder for the current to flow along that branch.</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AC63785-4665-4E09-84CD-3682C6F7E2C1}" type="slidenum">
              <a:rPr lang="en-US" altLang="en-US">
                <a:latin typeface="Arial" charset="0"/>
              </a:rPr>
              <a:pPr>
                <a:spcBef>
                  <a:spcPct val="0"/>
                </a:spcBef>
              </a:pPr>
              <a:t>21</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The interactive calculators in the e-Book will aid in practicing the calculations, and help students differentiate between series and parallel combinations of resistors.</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EA4D932-E39E-4A4B-87FC-7AB131FCC363}" type="slidenum">
              <a:rPr lang="en-US" altLang="en-US">
                <a:latin typeface="Arial" charset="0"/>
              </a:rPr>
              <a:pPr>
                <a:spcBef>
                  <a:spcPct val="0"/>
                </a:spcBef>
              </a:pPr>
              <a:t>22</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B27C294-0BE3-41F0-8EB5-696488C6773D}" type="slidenum">
              <a:rPr lang="en-US" altLang="en-US">
                <a:latin typeface="Arial" charset="0"/>
              </a:rPr>
              <a:pPr>
                <a:spcBef>
                  <a:spcPct val="0"/>
                </a:spcBef>
              </a:pPr>
              <a:t>23</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1B91DA3-B029-42D7-9677-2057DDF34B16}" type="slidenum">
              <a:rPr lang="en-US" altLang="en-US">
                <a:latin typeface="Arial" charset="0"/>
              </a:rPr>
              <a:pPr>
                <a:spcBef>
                  <a:spcPct val="0"/>
                </a:spcBef>
              </a:pPr>
              <a:t>24</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DA64614-AAB1-47FE-8D48-6218960F6F84}" type="slidenum">
              <a:rPr lang="en-US" altLang="en-US">
                <a:latin typeface="Arial" charset="0"/>
              </a:rPr>
              <a:pPr>
                <a:spcBef>
                  <a:spcPct val="0"/>
                </a:spcBef>
              </a:pPr>
              <a:t>25</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Remind them:  </a:t>
            </a:r>
            <a:r>
              <a:rPr lang="en-US" altLang="en-US" i="1" smtClean="0"/>
              <a:t>I = V/R</a:t>
            </a:r>
            <a:r>
              <a:rPr lang="en-US" altLang="en-US" smtClean="0"/>
              <a:t>.  (</a:t>
            </a:r>
            <a:r>
              <a:rPr lang="en-US" altLang="en-US" i="1" smtClean="0"/>
              <a:t>Answer:  if total resistance increases, the current decreases</a:t>
            </a:r>
            <a:r>
              <a:rPr lang="en-US" altLang="en-US" smtClean="0"/>
              <a:t>.)</a:t>
            </a:r>
          </a:p>
          <a:p>
            <a:pPr eaLnBrk="1" hangingPunct="1"/>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8BC4FED-07AC-4D4D-856B-9C23F8308D66}" type="slidenum">
              <a:rPr lang="en-US" altLang="en-US">
                <a:latin typeface="Arial" charset="0"/>
              </a:rPr>
              <a:pPr>
                <a:spcBef>
                  <a:spcPct val="0"/>
                </a:spcBef>
              </a:pPr>
              <a:t>26</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More resistance means that less current can flow.</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455284E-1A69-4BB8-8E52-535B2B000A0D}" type="slidenum">
              <a:rPr lang="en-US" altLang="en-US">
                <a:latin typeface="Arial" charset="0"/>
              </a:rPr>
              <a:pPr>
                <a:spcBef>
                  <a:spcPct val="0"/>
                </a:spcBef>
              </a:pPr>
              <a:t>27</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F7C4C5F-AC56-42A5-988C-8D838C928905}" type="slidenum">
              <a:rPr lang="en-US" altLang="en-US">
                <a:latin typeface="Arial" charset="0"/>
              </a:rPr>
              <a:pPr>
                <a:spcBef>
                  <a:spcPct val="0"/>
                </a:spcBef>
              </a:pPr>
              <a:t>28</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Review the use of Ohm’s law.   V= IR so I = V/R</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ED97D32-F1B6-46E3-8BC7-D26D12BD54A8}" type="slidenum">
              <a:rPr lang="en-US" altLang="en-US">
                <a:latin typeface="Arial" charset="0"/>
              </a:rPr>
              <a:pPr>
                <a:spcBef>
                  <a:spcPct val="0"/>
                </a:spcBef>
              </a:pPr>
              <a:t>29</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These next two slides preview the assessments for each objective.  These assessments will be administered at the end or within the body of the lesson.  This question assess the series combination of resistors.</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1F6B99-F0D0-4E51-AC78-2FF6DB82B271}" type="slidenum">
              <a:rPr lang="en-US" altLang="en-US">
                <a:latin typeface="Arial" charset="0"/>
              </a:rPr>
              <a:pPr>
                <a:spcBef>
                  <a:spcPct val="0"/>
                </a:spcBef>
              </a:pPr>
              <a:t>3</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Review the use of Ohm’s law.   V= IR so I = V/R</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8ECB122-2DBE-47DD-9690-FB9DBEBE77BE}" type="slidenum">
              <a:rPr lang="en-US" altLang="en-US">
                <a:latin typeface="Arial" charset="0"/>
              </a:rPr>
              <a:pPr>
                <a:spcBef>
                  <a:spcPct val="0"/>
                </a:spcBef>
              </a:pPr>
              <a:t>30</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Point out that Ohm’s law can be applied to a single resistor, or a combination of resistors with an equivalent resistance.</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06840A3-5904-4108-B9CD-948688663216}" type="slidenum">
              <a:rPr lang="en-US" altLang="en-US">
                <a:latin typeface="Arial" charset="0"/>
              </a:rPr>
              <a:pPr>
                <a:spcBef>
                  <a:spcPct val="0"/>
                </a:spcBef>
              </a:pPr>
              <a:t>31</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The voltage is the same for both circuits. </a:t>
            </a:r>
            <a:r>
              <a:rPr lang="en-US" altLang="en-US" dirty="0" smtClean="0"/>
              <a:t>Since </a:t>
            </a:r>
            <a:r>
              <a:rPr lang="en-US" altLang="en-US" dirty="0" smtClean="0"/>
              <a:t>more total current flows in the circuit on the right, it must have less total resistance.</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7AE2F83-9AE1-481A-8559-0FE0B4C23735}" type="slidenum">
              <a:rPr lang="en-US" altLang="en-US">
                <a:latin typeface="Arial" charset="0"/>
              </a:rPr>
              <a:pPr>
                <a:spcBef>
                  <a:spcPct val="0"/>
                </a:spcBef>
              </a:pPr>
              <a:t>32</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Analogies are helpful in getting this point across. </a:t>
            </a:r>
            <a:r>
              <a:rPr lang="en-US" altLang="en-US" dirty="0" smtClean="0"/>
              <a:t>It </a:t>
            </a:r>
            <a:r>
              <a:rPr lang="en-US" altLang="en-US" dirty="0" smtClean="0"/>
              <a:t>is like adding lanes to a highway so that the vehicles can </a:t>
            </a:r>
            <a:r>
              <a:rPr lang="en-US" altLang="en-US" dirty="0" smtClean="0"/>
              <a:t>flow.</a:t>
            </a:r>
            <a:endParaRPr lang="en-US" altLang="en-US" dirty="0"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AF10492-6546-47E1-B731-FBB663F7B56E}" type="slidenum">
              <a:rPr lang="en-US" altLang="en-US">
                <a:latin typeface="Arial" charset="0"/>
              </a:rPr>
              <a:pPr>
                <a:spcBef>
                  <a:spcPct val="0"/>
                </a:spcBef>
              </a:pPr>
              <a:t>33</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When you add resistors in parallel, the equivalent resistance DECREASES and total current INCREASES.</a:t>
            </a:r>
          </a:p>
          <a:p>
            <a:pPr eaLnBrk="1" hangingPunct="1"/>
            <a:endParaRPr lang="en-US" altLang="en-US" dirty="0" smtClean="0"/>
          </a:p>
          <a:p>
            <a:pPr eaLnBrk="1" hangingPunct="1"/>
            <a:r>
              <a:rPr lang="en-US" altLang="en-US" dirty="0" smtClean="0"/>
              <a:t>So to find the equivalent resistance of resistors in parallel, we cannot simply add up the values</a:t>
            </a:r>
            <a:r>
              <a:rPr lang="en-US" altLang="en-US" dirty="0" smtClean="0"/>
              <a:t>. </a:t>
            </a:r>
            <a:r>
              <a:rPr lang="en-US" altLang="en-US" dirty="0" smtClean="0"/>
              <a:t>We need a new formula, shown here.</a:t>
            </a:r>
          </a:p>
          <a:p>
            <a:pPr eaLnBrk="1" hangingPunct="1"/>
            <a:endParaRPr lang="en-US" altLang="en-US" dirty="0"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2F535C91-5BE5-41A2-8351-3412068C4C13}" type="slidenum">
              <a:rPr lang="en-US" altLang="en-US">
                <a:latin typeface="Arial" charset="0"/>
              </a:rPr>
              <a:pPr>
                <a:spcBef>
                  <a:spcPct val="0"/>
                </a:spcBef>
              </a:pPr>
              <a:t>34</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Ask the students to use the formula to do this simple example in their heads, if possible, or step them through it.  </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42CBD08-E103-4DD5-937B-AA591F715E6A}" type="slidenum">
              <a:rPr lang="en-US" altLang="en-US">
                <a:latin typeface="Arial" charset="0"/>
              </a:rPr>
              <a:pPr>
                <a:spcBef>
                  <a:spcPct val="0"/>
                </a:spcBef>
              </a:pPr>
              <a:t>35</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Point out that the answer, 2 ohms, is on the bottom</a:t>
            </a:r>
            <a:r>
              <a:rPr lang="en-US" altLang="en-US" dirty="0" smtClean="0"/>
              <a:t>. </a:t>
            </a:r>
            <a:r>
              <a:rPr lang="en-US" altLang="en-US" dirty="0" smtClean="0"/>
              <a:t>The answer is 2 ohms, not ½ ohm</a:t>
            </a:r>
            <a:r>
              <a:rPr lang="en-US" altLang="en-US" dirty="0" smtClean="0"/>
              <a:t>. </a:t>
            </a:r>
            <a:r>
              <a:rPr lang="en-US" altLang="en-US" dirty="0" smtClean="0"/>
              <a:t>Forgetting to flip the fraction is a very common error when adding resistors in parallel.</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E8E59C4-932F-4D95-ABEC-B85D6DAB80D7}" type="slidenum">
              <a:rPr lang="en-US" altLang="en-US">
                <a:latin typeface="Arial" charset="0"/>
              </a:rPr>
              <a:pPr>
                <a:spcBef>
                  <a:spcPct val="0"/>
                </a:spcBef>
              </a:pPr>
              <a:t>36</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Often these problems are too hard to do in their heads. </a:t>
            </a:r>
            <a:r>
              <a:rPr lang="en-US" altLang="en-US" dirty="0" smtClean="0"/>
              <a:t>They </a:t>
            </a:r>
            <a:r>
              <a:rPr lang="en-US" altLang="en-US" dirty="0" smtClean="0"/>
              <a:t>need to use a calculator. </a:t>
            </a:r>
            <a:r>
              <a:rPr lang="en-US" altLang="en-US" dirty="0" smtClean="0"/>
              <a:t>The </a:t>
            </a:r>
            <a:r>
              <a:rPr lang="en-US" altLang="en-US" dirty="0" smtClean="0"/>
              <a:t>e-book contains an interactive calculator for exploring the use of this equation.</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DF6DF40-3CF9-439F-8317-8513658A35E6}" type="slidenum">
              <a:rPr lang="en-US" altLang="en-US">
                <a:latin typeface="Arial" charset="0"/>
              </a:rPr>
              <a:pPr>
                <a:spcBef>
                  <a:spcPct val="0"/>
                </a:spcBef>
              </a:pPr>
              <a:t>37</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Before getting the answer on the next slide </a:t>
            </a:r>
            <a:r>
              <a:rPr lang="en-US" altLang="en-US" dirty="0" smtClean="0"/>
              <a:t>(6 </a:t>
            </a:r>
            <a:r>
              <a:rPr lang="en-US" altLang="en-US" dirty="0" smtClean="0"/>
              <a:t>ohms), help the students to realize that the answer must be LESS THAN 10 ohms. </a:t>
            </a:r>
            <a:r>
              <a:rPr lang="en-US" altLang="en-US" dirty="0" smtClean="0"/>
              <a:t>If </a:t>
            </a:r>
            <a:r>
              <a:rPr lang="en-US" altLang="en-US" dirty="0" smtClean="0"/>
              <a:t>any resistor is added in parallel to the 10 ohm resistor, the total resistance of the circuit must decrease</a:t>
            </a:r>
            <a:r>
              <a:rPr lang="en-US" altLang="en-US" dirty="0" smtClean="0"/>
              <a:t>. </a:t>
            </a:r>
            <a:r>
              <a:rPr lang="en-US" altLang="en-US" dirty="0" smtClean="0"/>
              <a:t>The total resistance of any parallel combination of resistors must be less than the resistance of any of the individual resistors</a:t>
            </a:r>
            <a:r>
              <a:rPr lang="en-US" altLang="en-US" dirty="0" smtClean="0"/>
              <a:t>. </a:t>
            </a:r>
            <a:r>
              <a:rPr lang="en-US" altLang="en-US" dirty="0" smtClean="0"/>
              <a:t>Knowing this will help the students check their work.</a:t>
            </a:r>
          </a:p>
          <a:p>
            <a:pPr eaLnBrk="1" hangingPunct="1"/>
            <a:endParaRPr lang="en-US" altLang="en-US" dirty="0" smtClean="0"/>
          </a:p>
          <a:p>
            <a:pPr eaLnBrk="1" hangingPunct="1"/>
            <a:endParaRPr lang="en-US" altLang="en-US" dirty="0"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381CFAE-9081-4C07-9D3F-C3B7A6216431}" type="slidenum">
              <a:rPr lang="en-US" altLang="en-US">
                <a:latin typeface="Arial" charset="0"/>
              </a:rPr>
              <a:pPr>
                <a:spcBef>
                  <a:spcPct val="0"/>
                </a:spcBef>
              </a:pPr>
              <a:t>38</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If possible, shows students how easy it is to solve these problems by using the inverse (x^-1) button on their calculators. </a:t>
            </a:r>
          </a:p>
          <a:p>
            <a:pPr eaLnBrk="1" hangingPunct="1"/>
            <a:endParaRPr lang="en-U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9F650CB-E80F-429C-B59A-2C15BD6B8784}" type="slidenum">
              <a:rPr lang="en-US" altLang="en-US">
                <a:latin typeface="Arial" charset="0"/>
              </a:rPr>
              <a:pPr>
                <a:spcBef>
                  <a:spcPct val="0"/>
                </a:spcBef>
              </a:pPr>
              <a:t>39</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question assesses the parallel combination of resistors.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4434D49-FF48-46C5-81E7-FE57742F71FE}" type="slidenum">
              <a:rPr lang="en-US" altLang="en-US">
                <a:latin typeface="Arial" charset="0"/>
              </a:rPr>
              <a:pPr>
                <a:spcBef>
                  <a:spcPct val="0"/>
                </a:spcBef>
              </a:pPr>
              <a:t>4</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Again, point out that the answer must be </a:t>
            </a:r>
            <a:r>
              <a:rPr lang="en-US" altLang="en-US" u="sng" dirty="0" smtClean="0"/>
              <a:t>less than</a:t>
            </a:r>
            <a:r>
              <a:rPr lang="en-US" altLang="en-US" dirty="0" smtClean="0"/>
              <a:t> 150 ohms</a:t>
            </a:r>
            <a:r>
              <a:rPr lang="en-US" altLang="en-US" dirty="0" smtClean="0"/>
              <a:t>. </a:t>
            </a:r>
            <a:r>
              <a:rPr lang="en-US" altLang="en-US" dirty="0" smtClean="0"/>
              <a:t>Model using the calculator to get the solution (</a:t>
            </a:r>
            <a:r>
              <a:rPr lang="en-US" altLang="en-US" i="1" dirty="0" smtClean="0"/>
              <a:t>Answer: 75 ohms</a:t>
            </a:r>
            <a:r>
              <a:rPr lang="en-US" altLang="en-US" dirty="0" smtClean="0"/>
              <a:t>). </a:t>
            </a:r>
            <a:r>
              <a:rPr lang="en-US" altLang="en-US" dirty="0" smtClean="0">
                <a:solidFill>
                  <a:schemeClr val="bg1"/>
                </a:solidFill>
              </a:rPr>
              <a:t>The </a:t>
            </a:r>
            <a:r>
              <a:rPr lang="en-US" altLang="en-US" dirty="0" smtClean="0">
                <a:solidFill>
                  <a:schemeClr val="bg1"/>
                </a:solidFill>
              </a:rPr>
              <a:t>equivalent resistance for resistors connected in parallel is </a:t>
            </a:r>
            <a:r>
              <a:rPr lang="en-US" altLang="en-US" u="sng" dirty="0" smtClean="0">
                <a:solidFill>
                  <a:schemeClr val="bg1"/>
                </a:solidFill>
              </a:rPr>
              <a:t>smaller than</a:t>
            </a:r>
            <a:r>
              <a:rPr lang="en-US" altLang="en-US" dirty="0" smtClean="0">
                <a:solidFill>
                  <a:schemeClr val="bg1"/>
                </a:solidFill>
              </a:rPr>
              <a:t> the individual resistances.</a:t>
            </a:r>
          </a:p>
          <a:p>
            <a:pPr eaLnBrk="1" hangingPunct="1"/>
            <a:endParaRPr lang="en-US" altLang="en-US" dirty="0"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369D681-CB65-42A6-BD14-CAD5AFB8570E}" type="slidenum">
              <a:rPr lang="en-US" altLang="en-US">
                <a:latin typeface="Arial" charset="0"/>
              </a:rPr>
              <a:pPr>
                <a:spcBef>
                  <a:spcPct val="0"/>
                </a:spcBef>
              </a:pPr>
              <a:t>40</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Follow-on question:  What is the resistance of a 1 ohm and a 100 ohm resistor?    0.99 Ohms (less than 1 ohm)</a:t>
            </a:r>
          </a:p>
          <a:p>
            <a:pPr eaLnBrk="1" hangingPunct="1"/>
            <a:endParaRPr lang="en-U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80EEA4C-F309-4F1C-B823-D658D51BAFC4}" type="slidenum">
              <a:rPr lang="en-US" altLang="en-US">
                <a:latin typeface="Arial" charset="0"/>
              </a:rPr>
              <a:pPr>
                <a:spcBef>
                  <a:spcPct val="0"/>
                </a:spcBef>
              </a:pPr>
              <a:t>41</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Answers on next slide.</a:t>
            </a: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0A11920-2885-45B1-AF68-E1AD2877C55A}" type="slidenum">
              <a:rPr lang="en-US" altLang="en-US">
                <a:latin typeface="Arial" charset="0"/>
              </a:rPr>
              <a:pPr>
                <a:spcBef>
                  <a:spcPct val="0"/>
                </a:spcBef>
              </a:pPr>
              <a:t>42</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Answers on next slide.</a:t>
            </a: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36793B2-EF43-4CD7-89C0-A16B0E76ED8F}" type="slidenum">
              <a:rPr lang="en-US" altLang="en-US">
                <a:latin typeface="Arial" charset="0"/>
              </a:rPr>
              <a:pPr>
                <a:spcBef>
                  <a:spcPct val="0"/>
                </a:spcBef>
              </a:pPr>
              <a:t>43</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V= IR so I = V/R.     Answers on next slide.</a:t>
            </a: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EEA1524A-7082-4D2E-BB14-5F0BE80FD463}" type="slidenum">
              <a:rPr lang="en-US" altLang="en-US">
                <a:latin typeface="Arial" charset="0"/>
              </a:rPr>
              <a:pPr>
                <a:spcBef>
                  <a:spcPct val="0"/>
                </a:spcBef>
              </a:pPr>
              <a:t>44</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Point out that the current through EACH resistor is 3 amps. </a:t>
            </a:r>
            <a:r>
              <a:rPr lang="en-US" altLang="en-US" dirty="0" smtClean="0"/>
              <a:t>If </a:t>
            </a:r>
            <a:r>
              <a:rPr lang="en-US" altLang="en-US" dirty="0" smtClean="0"/>
              <a:t>there are three resistors in parallel, there are 9 amps total.</a:t>
            </a: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68C91A6-BE45-4832-B082-88D61B242AEB}" type="slidenum">
              <a:rPr lang="en-US" altLang="en-US">
                <a:latin typeface="Arial" charset="0"/>
              </a:rPr>
              <a:pPr>
                <a:spcBef>
                  <a:spcPct val="0"/>
                </a:spcBef>
              </a:pPr>
              <a:t>45</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Step the students through the water analogy.  </a:t>
            </a:r>
            <a:r>
              <a:rPr lang="en-US" altLang="en-US" u="sng" dirty="0" smtClean="0"/>
              <a:t>All</a:t>
            </a:r>
            <a:r>
              <a:rPr lang="en-US" altLang="en-US" dirty="0" smtClean="0"/>
              <a:t> the water flows past the first wheel to the second </a:t>
            </a:r>
            <a:r>
              <a:rPr lang="en-US" altLang="en-US" dirty="0" smtClean="0"/>
              <a:t>wheel and so on, </a:t>
            </a:r>
            <a:r>
              <a:rPr lang="en-US" altLang="en-US" dirty="0" smtClean="0"/>
              <a:t>just as ALL the current flows through each resistor.</a:t>
            </a:r>
          </a:p>
          <a:p>
            <a:pPr eaLnBrk="1" hangingPunct="1"/>
            <a:endParaRPr lang="en-US" altLang="en-US" dirty="0" smtClean="0"/>
          </a:p>
          <a:p>
            <a:pPr eaLnBrk="1" hangingPunct="1"/>
            <a:r>
              <a:rPr lang="en-US" altLang="en-US" dirty="0" smtClean="0"/>
              <a:t>Also note the changes in potential energy. </a:t>
            </a:r>
            <a:r>
              <a:rPr lang="en-US" altLang="en-US" dirty="0" smtClean="0"/>
              <a:t>The </a:t>
            </a:r>
            <a:r>
              <a:rPr lang="en-US" altLang="en-US" dirty="0" smtClean="0"/>
              <a:t>water loses a third of its gravitational potential energy passing through the first water wheel, then another third, and another.</a:t>
            </a:r>
          </a:p>
          <a:p>
            <a:pPr eaLnBrk="1" hangingPunct="1"/>
            <a:r>
              <a:rPr lang="en-US" altLang="en-US" dirty="0" smtClean="0"/>
              <a:t>Similarly, the electric charges lose a third of their electrical potential energy passing through the first resistor, then another third, and another (assuming the resistors are identical).</a:t>
            </a:r>
          </a:p>
          <a:p>
            <a:pPr eaLnBrk="1" hangingPunct="1"/>
            <a:endParaRPr lang="en-US" altLang="en-US" dirty="0"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9C9F066-657A-4692-87BE-1BD06FE0F5A0}" type="slidenum">
              <a:rPr lang="en-US" altLang="en-US">
                <a:latin typeface="Arial" charset="0"/>
              </a:rPr>
              <a:pPr>
                <a:spcBef>
                  <a:spcPct val="0"/>
                </a:spcBef>
              </a:pPr>
              <a:t>46</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Compare these two circuits</a:t>
            </a:r>
            <a:r>
              <a:rPr lang="en-US" altLang="en-US" dirty="0" smtClean="0"/>
              <a:t>. </a:t>
            </a:r>
            <a:r>
              <a:rPr lang="en-US" altLang="en-US" dirty="0" smtClean="0"/>
              <a:t>Note that that in the circuit on the right, the voltage of the battery must be shared between the two resistors</a:t>
            </a:r>
            <a:r>
              <a:rPr lang="en-US" altLang="en-US" dirty="0" smtClean="0"/>
              <a:t>. </a:t>
            </a:r>
            <a:r>
              <a:rPr lang="en-US" altLang="en-US" dirty="0" smtClean="0"/>
              <a:t>The battery “pumps up” the energy of the charges.  The charges lose half their electrical potential energy in the first resistor (10 V), and the other half the energy in the second resistor (10 V) for a total voltage drop of 20 volt.   </a:t>
            </a: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8076E48-1BEF-4EAD-A2D1-52C3682DE769}" type="slidenum">
              <a:rPr lang="en-US" altLang="en-US">
                <a:latin typeface="Arial" charset="0"/>
              </a:rPr>
              <a:pPr>
                <a:spcBef>
                  <a:spcPct val="0"/>
                </a:spcBef>
              </a:pPr>
              <a:t>47</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Reinforce the analogy to the energy gains and losses in the water wheel circuit. </a:t>
            </a: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3481CD72-21F8-4B9B-BB66-1E05CCF5D8C4}" type="slidenum">
              <a:rPr lang="en-US" altLang="en-US">
                <a:latin typeface="Arial" charset="0"/>
              </a:rPr>
              <a:pPr>
                <a:spcBef>
                  <a:spcPct val="0"/>
                </a:spcBef>
              </a:pPr>
              <a:t>48</a:t>
            </a:fld>
            <a:endParaRPr lang="en-US" altLang="en-US">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Compare these two circuits</a:t>
            </a:r>
            <a:r>
              <a:rPr lang="en-US" altLang="en-US" dirty="0" smtClean="0"/>
              <a:t>. </a:t>
            </a:r>
            <a:r>
              <a:rPr lang="en-US" altLang="en-US" dirty="0" smtClean="0"/>
              <a:t>Each resistor is directly connected to the two ends of the battery, so each resistor has one volt applied to it</a:t>
            </a:r>
            <a:r>
              <a:rPr lang="en-US" altLang="en-US" dirty="0" smtClean="0"/>
              <a:t>. </a:t>
            </a:r>
            <a:r>
              <a:rPr lang="en-US" altLang="en-US" dirty="0" smtClean="0"/>
              <a:t>By Ohms law, I = V/R = 1 volt/1ohm = 1 amp.</a:t>
            </a:r>
          </a:p>
          <a:p>
            <a:pPr eaLnBrk="1" hangingPunct="1"/>
            <a:r>
              <a:rPr lang="en-US" altLang="en-US" dirty="0" smtClean="0"/>
              <a:t>If each resistor has 1 amp flowing through it, then a total of 2 amps must be flowing through the battery.</a:t>
            </a: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304C9B5-53B7-441E-A107-99515E4747A1}" type="slidenum">
              <a:rPr lang="en-US" altLang="en-US">
                <a:latin typeface="Arial" charset="0"/>
              </a:rPr>
              <a:pPr>
                <a:spcBef>
                  <a:spcPct val="0"/>
                </a:spcBef>
              </a:pPr>
              <a:t>49</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question assesses the parallel combination of resistors.</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0B9C9AE-C452-4102-B2D3-55791BEDA6CD}" type="slidenum">
              <a:rPr lang="en-US" altLang="en-US">
                <a:latin typeface="Arial" charset="0"/>
              </a:rPr>
              <a:pPr>
                <a:spcBef>
                  <a:spcPct val="0"/>
                </a:spcBef>
              </a:pPr>
              <a:t>5</a:t>
            </a:fld>
            <a:endParaRPr lang="en-US" altLang="en-US">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Each resistor is directly connected to the two ends of the battery, so each resistor is exposed to the full 20 V of the battery</a:t>
            </a:r>
            <a:r>
              <a:rPr lang="en-US" altLang="en-US" dirty="0" smtClean="0"/>
              <a:t>. </a:t>
            </a:r>
            <a:r>
              <a:rPr lang="en-US" altLang="en-US" dirty="0" smtClean="0"/>
              <a:t>The current splits, so each resistor gets only 4 amps, and Ohm’s law still holds.</a:t>
            </a: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C9DB8D3-6B3C-466B-93BB-669285715D96}" type="slidenum">
              <a:rPr lang="en-US" altLang="en-US">
                <a:latin typeface="Arial" charset="0"/>
              </a:rPr>
              <a:pPr>
                <a:spcBef>
                  <a:spcPct val="0"/>
                </a:spcBef>
              </a:pPr>
              <a:t>50</a:t>
            </a:fld>
            <a:endParaRPr lang="en-US" altLang="en-US">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slide assesses the student understanding of series resistor circuits.</a:t>
            </a: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8F1C6BB8-274B-4F2A-9B7B-A2953FE03EE5}" type="slidenum">
              <a:rPr lang="en-US" altLang="en-US">
                <a:latin typeface="Arial" charset="0"/>
              </a:rPr>
              <a:pPr>
                <a:spcBef>
                  <a:spcPct val="0"/>
                </a:spcBef>
              </a:pPr>
              <a:t>51</a:t>
            </a:fld>
            <a:endParaRPr lang="en-US" altLang="en-US">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Series resisters simply add.  Total resistance increases.</a:t>
            </a: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885E48C-BAD0-4433-A779-9F68B40C4632}" type="slidenum">
              <a:rPr lang="en-US" altLang="en-US">
                <a:latin typeface="Arial" charset="0"/>
              </a:rPr>
              <a:pPr>
                <a:spcBef>
                  <a:spcPct val="0"/>
                </a:spcBef>
              </a:pPr>
              <a:t>52</a:t>
            </a:fld>
            <a:endParaRPr lang="en-US" altLang="en-US">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Ohm’s law works for the entire circuit.</a:t>
            </a: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BB7A365-E9EE-4D01-BCDD-F5F398B5978D}" type="slidenum">
              <a:rPr lang="en-US" altLang="en-US">
                <a:latin typeface="Arial" charset="0"/>
              </a:rPr>
              <a:pPr>
                <a:spcBef>
                  <a:spcPct val="0"/>
                </a:spcBef>
              </a:pPr>
              <a:t>53</a:t>
            </a:fld>
            <a:endParaRPr lang="en-US" altLang="en-US">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question assesses the parallel combination of resistors.</a:t>
            </a: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6391950-DE82-4429-BA09-144A7EE8FA84}" type="slidenum">
              <a:rPr lang="en-US" altLang="en-US">
                <a:latin typeface="Arial" charset="0"/>
              </a:rPr>
              <a:pPr>
                <a:spcBef>
                  <a:spcPct val="0"/>
                </a:spcBef>
              </a:pPr>
              <a:t>54</a:t>
            </a:fld>
            <a:endParaRPr lang="en-US" altLang="en-US">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Remind the students that they can use the e-book </a:t>
            </a:r>
            <a:r>
              <a:rPr lang="en-US" altLang="en-US" dirty="0" smtClean="0"/>
              <a:t>calculator. </a:t>
            </a:r>
            <a:r>
              <a:rPr lang="en-US" altLang="en-US" dirty="0" smtClean="0"/>
              <a:t>They need to remember to invert the final fraction.</a:t>
            </a: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89CBE41-F20F-468C-8117-ED28D060B1B5}" type="slidenum">
              <a:rPr lang="en-US" altLang="en-US">
                <a:latin typeface="Arial" charset="0"/>
              </a:rPr>
              <a:pPr>
                <a:spcBef>
                  <a:spcPct val="0"/>
                </a:spcBef>
              </a:pPr>
              <a:t>55</a:t>
            </a:fld>
            <a:endParaRPr lang="en-US" altLang="en-US">
              <a:latin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Notice the large current. </a:t>
            </a:r>
            <a:r>
              <a:rPr lang="en-US" altLang="en-US" dirty="0" smtClean="0"/>
              <a:t>When </a:t>
            </a:r>
            <a:r>
              <a:rPr lang="en-US" altLang="en-US" dirty="0" smtClean="0"/>
              <a:t>you add resistors in parallel, current increases.</a:t>
            </a: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AF47C33-0159-49C2-B842-0E4228B1826F}" type="slidenum">
              <a:rPr lang="en-US" altLang="en-US">
                <a:latin typeface="Arial" charset="0"/>
              </a:rPr>
              <a:pPr>
                <a:spcBef>
                  <a:spcPct val="0"/>
                </a:spcBef>
              </a:pPr>
              <a:t>56</a:t>
            </a:fld>
            <a:endParaRPr lang="en-US" altLang="en-US">
              <a:latin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question assesses the parallel combination of resistors.</a:t>
            </a: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AED1ACC-EC2E-497F-A34F-E1D45EEA878D}" type="slidenum">
              <a:rPr lang="en-US" altLang="en-US">
                <a:latin typeface="Arial" charset="0"/>
              </a:rPr>
              <a:pPr>
                <a:spcBef>
                  <a:spcPct val="0"/>
                </a:spcBef>
              </a:pPr>
              <a:t>57</a:t>
            </a:fld>
            <a:endParaRPr lang="en-US" altLang="en-US">
              <a:latin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question assesses the parallel combination of resistors.</a:t>
            </a: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F4FFEF6-F6CD-4166-A18B-2967F71CA253}" type="slidenum">
              <a:rPr lang="en-US" altLang="en-US">
                <a:latin typeface="Arial" charset="0"/>
              </a:rPr>
              <a:pPr>
                <a:spcBef>
                  <a:spcPct val="0"/>
                </a:spcBef>
              </a:pPr>
              <a:t>58</a:t>
            </a:fld>
            <a:endParaRPr lang="en-US" altLang="en-US">
              <a:latin typeface="Arial"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This </a:t>
            </a:r>
            <a:r>
              <a:rPr lang="en-US" altLang="en-US" dirty="0" smtClean="0"/>
              <a:t>last </a:t>
            </a:r>
            <a:r>
              <a:rPr lang="en-US" altLang="en-US" dirty="0" smtClean="0"/>
              <a:t>set of 8 slides provide the opportunity to review the lab results as a whole group, if desired. </a:t>
            </a:r>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C7472F9-969E-42E1-9DED-6FC0FE218BBA}" type="slidenum">
              <a:rPr lang="en-US" altLang="en-US">
                <a:latin typeface="Arial" charset="0"/>
              </a:rPr>
              <a:pPr>
                <a:spcBef>
                  <a:spcPct val="0"/>
                </a:spcBef>
              </a:pPr>
              <a:t>59</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Students have already been exposed to series and parallel arrangements of batteries, so these concepts are not completely new</a:t>
            </a:r>
            <a:r>
              <a:rPr lang="en-US" altLang="en-US" dirty="0" smtClean="0"/>
              <a:t>. </a:t>
            </a:r>
            <a:r>
              <a:rPr lang="en-US" altLang="en-US" dirty="0" smtClean="0"/>
              <a:t>It is important that </a:t>
            </a:r>
            <a:r>
              <a:rPr lang="en-US" altLang="en-US" dirty="0" smtClean="0"/>
              <a:t>they develop </a:t>
            </a:r>
            <a:r>
              <a:rPr lang="en-US" altLang="en-US" dirty="0" smtClean="0"/>
              <a:t>a clear understanding of the term </a:t>
            </a:r>
            <a:r>
              <a:rPr lang="en-US" altLang="en-US" i="1" dirty="0" smtClean="0"/>
              <a:t>equivalent resistance</a:t>
            </a:r>
            <a:r>
              <a:rPr lang="en-US" altLang="en-US" dirty="0" smtClean="0"/>
              <a:t>. </a:t>
            </a:r>
            <a:r>
              <a:rPr lang="en-US" altLang="en-US" dirty="0" smtClean="0"/>
              <a:t>Equivalent resistance is the total effective resistance of a combination of resistors.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57094AFB-F232-4B95-93EB-4633D030EB4F}" type="slidenum">
              <a:rPr lang="en-US" altLang="en-US">
                <a:latin typeface="Arial" charset="0"/>
              </a:rPr>
              <a:pPr>
                <a:spcBef>
                  <a:spcPct val="0"/>
                </a:spcBef>
              </a:pPr>
              <a:t>6</a:t>
            </a:fld>
            <a:endParaRPr lang="en-US" altLang="en-US">
              <a:latin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FF9D2F4-A219-4615-9F3A-D30B63501D7F}" type="slidenum">
              <a:rPr lang="en-US" altLang="en-US">
                <a:latin typeface="Arial" charset="0"/>
              </a:rPr>
              <a:pPr>
                <a:spcBef>
                  <a:spcPct val="0"/>
                </a:spcBef>
              </a:pPr>
              <a:t>60</a:t>
            </a:fld>
            <a:endParaRPr lang="en-US" altLang="en-US">
              <a:latin typeface="Arial"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28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320D4E5-E01A-4594-AA34-F03B029A0AE5}" type="slidenum">
              <a:rPr lang="en-US" altLang="en-US">
                <a:latin typeface="Arial" charset="0"/>
              </a:rPr>
              <a:pPr>
                <a:spcBef>
                  <a:spcPct val="0"/>
                </a:spcBef>
              </a:pPr>
              <a:t>61</a:t>
            </a:fld>
            <a:endParaRPr lang="en-US" altLang="en-US">
              <a:latin typeface="Arial"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1FF30677-441E-4714-BB7D-3A4D0AF22732}" type="slidenum">
              <a:rPr lang="en-US" altLang="en-US">
                <a:latin typeface="Arial" charset="0"/>
              </a:rPr>
              <a:pPr>
                <a:spcBef>
                  <a:spcPct val="0"/>
                </a:spcBef>
              </a:pPr>
              <a:t>62</a:t>
            </a:fld>
            <a:endParaRPr lang="en-US" altLang="en-US">
              <a:latin typeface="Arial"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2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8C28466-FE7E-4459-B300-1E80FEE186EB}" type="slidenum">
              <a:rPr lang="en-US" altLang="en-US">
                <a:latin typeface="Arial" charset="0"/>
              </a:rPr>
              <a:pPr>
                <a:spcBef>
                  <a:spcPct val="0"/>
                </a:spcBef>
              </a:pPr>
              <a:t>63</a:t>
            </a:fld>
            <a:endParaRPr lang="en-US" altLang="en-US">
              <a:latin typeface="Arial"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4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A3DF853-1F41-4C1E-963C-ADA1DC1B14E0}" type="slidenum">
              <a:rPr lang="en-US" altLang="en-US">
                <a:latin typeface="Arial" charset="0"/>
              </a:rPr>
              <a:pPr>
                <a:spcBef>
                  <a:spcPct val="0"/>
                </a:spcBef>
              </a:pPr>
              <a:t>64</a:t>
            </a:fld>
            <a:endParaRPr lang="en-US" altLang="en-US">
              <a:latin typeface="Arial"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292C1DA0-4D85-4917-B8F9-E55FFC9B9A1E}" type="slidenum">
              <a:rPr lang="en-US" altLang="en-US">
                <a:latin typeface="Arial" charset="0"/>
              </a:rPr>
              <a:pPr>
                <a:spcBef>
                  <a:spcPct val="0"/>
                </a:spcBef>
              </a:pPr>
              <a:t>65</a:t>
            </a:fld>
            <a:endParaRPr lang="en-US" altLang="en-US">
              <a:latin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8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0A464C2-A315-4D46-95FA-1E72A5B564B2}" type="slidenum">
              <a:rPr lang="en-US" altLang="en-US">
                <a:latin typeface="Arial" charset="0"/>
              </a:rPr>
              <a:pPr>
                <a:spcBef>
                  <a:spcPct val="0"/>
                </a:spcBef>
              </a:pPr>
              <a:t>66</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The e-book contains interactive calculators to help the students explore the use of these equations.</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B962BF5-F3F5-49BD-B25F-A09EB117B5F4}" type="slidenum">
              <a:rPr lang="en-US" altLang="en-US">
                <a:latin typeface="Arial" charset="0"/>
              </a:rPr>
              <a:pPr>
                <a:spcBef>
                  <a:spcPct val="0"/>
                </a:spcBef>
              </a:pPr>
              <a:t>7</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Ask: </a:t>
            </a:r>
            <a:r>
              <a:rPr lang="en-US" altLang="en-US" dirty="0" smtClean="0"/>
              <a:t>“What must be true about the current through each of these resistors</a:t>
            </a:r>
            <a:r>
              <a:rPr lang="en-US" altLang="en-US" dirty="0" smtClean="0"/>
              <a:t>?”</a:t>
            </a:r>
          </a:p>
          <a:p>
            <a:pPr eaLnBrk="1" hangingPunct="1"/>
            <a:r>
              <a:rPr lang="en-US" altLang="en-US" i="1" dirty="0" smtClean="0"/>
              <a:t>Answer</a:t>
            </a:r>
            <a:r>
              <a:rPr lang="en-US" altLang="en-US" i="1" dirty="0" smtClean="0"/>
              <a:t>:  the same amount of current must flow through each resistor in series</a:t>
            </a:r>
            <a:r>
              <a:rPr lang="en-US" altLang="en-US" i="1" dirty="0" smtClean="0"/>
              <a:t>.</a:t>
            </a:r>
            <a:endParaRPr lang="en-US" altLang="en-US" i="0" dirty="0" smtClean="0"/>
          </a:p>
          <a:p>
            <a:pPr eaLnBrk="1" hangingPunct="1"/>
            <a:endParaRPr lang="en-US" altLang="en-US" dirty="0" smtClean="0"/>
          </a:p>
          <a:p>
            <a:pPr eaLnBrk="1" hangingPunct="1"/>
            <a:r>
              <a:rPr lang="en-US" altLang="en-US" dirty="0" smtClean="0"/>
              <a:t>Try to get the students to come up with the answer to the question on the slide.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7E2F902-3D4E-4D68-992E-92F4565EFB75}" type="slidenum">
              <a:rPr lang="en-US" altLang="en-US">
                <a:latin typeface="Arial" charset="0"/>
              </a:rPr>
              <a:pPr>
                <a:spcBef>
                  <a:spcPct val="0"/>
                </a:spcBef>
              </a:pPr>
              <a:t>8</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Analogies are helpful in getting this point across. </a:t>
            </a:r>
            <a:r>
              <a:rPr lang="en-US" altLang="en-US" dirty="0" smtClean="0"/>
              <a:t>It </a:t>
            </a:r>
            <a:r>
              <a:rPr lang="en-US" altLang="en-US" dirty="0" smtClean="0"/>
              <a:t>is like adding lanes to a highway so that the vehicles can flow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CE37D25-C46A-4F77-9548-EC8BA580CD32}" type="slidenum">
              <a:rPr lang="en-US" altLang="en-US">
                <a:latin typeface="Arial" charset="0"/>
              </a:rPr>
              <a:pPr>
                <a:spcBef>
                  <a:spcPct val="0"/>
                </a:spcBef>
              </a:pPr>
              <a:t>9</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4A2D7E9-DF4C-4B42-8A2A-72BF4E74F088}" type="datetime1">
              <a:rPr lang="en-US" altLang="en-US"/>
              <a:pPr>
                <a:defRPr/>
              </a:pPr>
              <a:t>5/12/17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B78D0EF-DAE0-449F-A465-61E188D256A2}" type="slidenum">
              <a:rPr lang="en-US" altLang="en-US"/>
              <a:pPr/>
              <a:t>‹#›</a:t>
            </a:fld>
            <a:endParaRPr lang="en-US" altLang="en-US"/>
          </a:p>
        </p:txBody>
      </p:sp>
    </p:spTree>
    <p:extLst>
      <p:ext uri="{BB962C8B-B14F-4D97-AF65-F5344CB8AC3E}">
        <p14:creationId xmlns:p14="http://schemas.microsoft.com/office/powerpoint/2010/main" val="140996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B6B48ED-3D1D-4D55-9B03-370E317AC515}" type="datetime1">
              <a:rPr lang="en-US" altLang="en-US"/>
              <a:pPr>
                <a:defRPr/>
              </a:pPr>
              <a:t>5/12/17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BBEE07D-9062-4E2B-B560-1CD24ABAF814}" type="slidenum">
              <a:rPr lang="en-US" altLang="en-US"/>
              <a:pPr/>
              <a:t>‹#›</a:t>
            </a:fld>
            <a:endParaRPr lang="en-US" altLang="en-US"/>
          </a:p>
        </p:txBody>
      </p:sp>
    </p:spTree>
    <p:extLst>
      <p:ext uri="{BB962C8B-B14F-4D97-AF65-F5344CB8AC3E}">
        <p14:creationId xmlns:p14="http://schemas.microsoft.com/office/powerpoint/2010/main" val="3366110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D49642D-6F00-4264-9D0C-BACB26365663}" type="datetime1">
              <a:rPr lang="en-US" altLang="en-US"/>
              <a:pPr>
                <a:defRPr/>
              </a:pPr>
              <a:t>5/12/17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123E276-ED4F-45DD-9538-C947CB2D6763}" type="slidenum">
              <a:rPr lang="en-US" altLang="en-US"/>
              <a:pPr/>
              <a:t>‹#›</a:t>
            </a:fld>
            <a:endParaRPr lang="en-US" altLang="en-US"/>
          </a:p>
        </p:txBody>
      </p:sp>
    </p:spTree>
    <p:extLst>
      <p:ext uri="{BB962C8B-B14F-4D97-AF65-F5344CB8AC3E}">
        <p14:creationId xmlns:p14="http://schemas.microsoft.com/office/powerpoint/2010/main" val="4120174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E5BFD9-B0AE-4B19-943B-C4B712E2D92B}" type="datetime1">
              <a:rPr lang="en-US" altLang="en-US"/>
              <a:pPr>
                <a:defRPr/>
              </a:pPr>
              <a:t>5/12/17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6BD6FA6-7422-4F8F-839D-368A20FE8D50}" type="slidenum">
              <a:rPr lang="en-US" altLang="en-US"/>
              <a:pPr/>
              <a:t>‹#›</a:t>
            </a:fld>
            <a:endParaRPr lang="en-US" altLang="en-US"/>
          </a:p>
        </p:txBody>
      </p:sp>
    </p:spTree>
    <p:extLst>
      <p:ext uri="{BB962C8B-B14F-4D97-AF65-F5344CB8AC3E}">
        <p14:creationId xmlns:p14="http://schemas.microsoft.com/office/powerpoint/2010/main" val="31891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73D6A91-D9D4-48CA-8842-5BF67423F4F5}" type="datetime1">
              <a:rPr lang="en-US" altLang="en-US"/>
              <a:pPr>
                <a:defRPr/>
              </a:pPr>
              <a:t>5/12/17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248144F-B439-41AB-A9AE-069BAF42B73E}" type="slidenum">
              <a:rPr lang="en-US" altLang="en-US"/>
              <a:pPr/>
              <a:t>‹#›</a:t>
            </a:fld>
            <a:endParaRPr lang="en-US" altLang="en-US"/>
          </a:p>
        </p:txBody>
      </p:sp>
    </p:spTree>
    <p:extLst>
      <p:ext uri="{BB962C8B-B14F-4D97-AF65-F5344CB8AC3E}">
        <p14:creationId xmlns:p14="http://schemas.microsoft.com/office/powerpoint/2010/main" val="3626701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2460962-FF52-4B6D-8394-0581E82B4E69}" type="datetime1">
              <a:rPr lang="en-US" altLang="en-US"/>
              <a:pPr>
                <a:defRPr/>
              </a:pPr>
              <a:t>5/12/17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CB29EA9-7988-4A3A-9E8E-9304059B2D2D}" type="slidenum">
              <a:rPr lang="en-US" altLang="en-US"/>
              <a:pPr/>
              <a:t>‹#›</a:t>
            </a:fld>
            <a:endParaRPr lang="en-US" altLang="en-US"/>
          </a:p>
        </p:txBody>
      </p:sp>
    </p:spTree>
    <p:extLst>
      <p:ext uri="{BB962C8B-B14F-4D97-AF65-F5344CB8AC3E}">
        <p14:creationId xmlns:p14="http://schemas.microsoft.com/office/powerpoint/2010/main" val="356673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100D673-1BA3-4CCA-BB6F-A1883DDC2D79}" type="datetime1">
              <a:rPr lang="en-US" altLang="en-US"/>
              <a:pPr>
                <a:defRPr/>
              </a:pPr>
              <a:t>5/12/17</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135C618-A449-40D0-BC8A-DBFEE70EC781}" type="slidenum">
              <a:rPr lang="en-US" altLang="en-US"/>
              <a:pPr/>
              <a:t>‹#›</a:t>
            </a:fld>
            <a:endParaRPr lang="en-US" altLang="en-US"/>
          </a:p>
        </p:txBody>
      </p:sp>
    </p:spTree>
    <p:extLst>
      <p:ext uri="{BB962C8B-B14F-4D97-AF65-F5344CB8AC3E}">
        <p14:creationId xmlns:p14="http://schemas.microsoft.com/office/powerpoint/2010/main" val="3145215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E7B93EE-E2DC-41E7-A821-F64FD37BCFF7}" type="datetime1">
              <a:rPr lang="en-US" altLang="en-US"/>
              <a:pPr>
                <a:defRPr/>
              </a:pPr>
              <a:t>5/12/17</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E42FEE39-DB6D-4F21-B619-084F57915989}" type="slidenum">
              <a:rPr lang="en-US" altLang="en-US"/>
              <a:pPr/>
              <a:t>‹#›</a:t>
            </a:fld>
            <a:endParaRPr lang="en-US" altLang="en-US"/>
          </a:p>
        </p:txBody>
      </p:sp>
    </p:spTree>
    <p:extLst>
      <p:ext uri="{BB962C8B-B14F-4D97-AF65-F5344CB8AC3E}">
        <p14:creationId xmlns:p14="http://schemas.microsoft.com/office/powerpoint/2010/main" val="2953605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73C19CD-1BA6-4C2D-814D-BA2B9450E7EE}" type="datetime1">
              <a:rPr lang="en-US" altLang="en-US"/>
              <a:pPr>
                <a:defRPr/>
              </a:pPr>
              <a:t>5/12/17</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6667FE7-3191-459F-BF1B-AF75B6A8E823}" type="slidenum">
              <a:rPr lang="en-US" altLang="en-US"/>
              <a:pPr/>
              <a:t>‹#›</a:t>
            </a:fld>
            <a:endParaRPr lang="en-US" altLang="en-US"/>
          </a:p>
        </p:txBody>
      </p:sp>
    </p:spTree>
    <p:extLst>
      <p:ext uri="{BB962C8B-B14F-4D97-AF65-F5344CB8AC3E}">
        <p14:creationId xmlns:p14="http://schemas.microsoft.com/office/powerpoint/2010/main" val="2657518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0422325-78D3-485F-B1BC-6E98090861E8}" type="datetime1">
              <a:rPr lang="en-US" altLang="en-US"/>
              <a:pPr>
                <a:defRPr/>
              </a:pPr>
              <a:t>5/12/17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EB814B2-F857-4353-A724-7197AD42E98C}" type="slidenum">
              <a:rPr lang="en-US" altLang="en-US"/>
              <a:pPr/>
              <a:t>‹#›</a:t>
            </a:fld>
            <a:endParaRPr lang="en-US" altLang="en-US"/>
          </a:p>
        </p:txBody>
      </p:sp>
    </p:spTree>
    <p:extLst>
      <p:ext uri="{BB962C8B-B14F-4D97-AF65-F5344CB8AC3E}">
        <p14:creationId xmlns:p14="http://schemas.microsoft.com/office/powerpoint/2010/main" val="257456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7FAE18-22EA-4BBB-BFFE-66473DCDDB0D}" type="datetime1">
              <a:rPr lang="en-US" altLang="en-US"/>
              <a:pPr>
                <a:defRPr/>
              </a:pPr>
              <a:t>5/12/17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71C612F-1B7C-4774-9F9F-14A7C0488B0D}" type="slidenum">
              <a:rPr lang="en-US" altLang="en-US"/>
              <a:pPr/>
              <a:t>‹#›</a:t>
            </a:fld>
            <a:endParaRPr lang="en-US" altLang="en-US"/>
          </a:p>
        </p:txBody>
      </p:sp>
    </p:spTree>
    <p:extLst>
      <p:ext uri="{BB962C8B-B14F-4D97-AF65-F5344CB8AC3E}">
        <p14:creationId xmlns:p14="http://schemas.microsoft.com/office/powerpoint/2010/main" val="38027849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FFFFFF"/>
                </a:solidFill>
                <a:latin typeface="Arial" panose="020B0604020202020204" pitchFamily="34" charset="0"/>
              </a:defRPr>
            </a:lvl1pPr>
          </a:lstStyle>
          <a:p>
            <a:pPr>
              <a:defRPr/>
            </a:pPr>
            <a:fld id="{42CCFA9E-928C-4DF0-8C00-39B1F35A108F}" type="datetime1">
              <a:rPr lang="en-US" altLang="en-US"/>
              <a:pPr>
                <a:defRPr/>
              </a:pPr>
              <a:t>5/12/17</a:t>
            </a:fld>
            <a:endParaRPr lang="en-US" alt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rial"/>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defRPr>
            </a:lvl1pPr>
          </a:lstStyle>
          <a:p>
            <a:fld id="{BC3344EB-9EE1-4745-B5CE-7F39FC62024A}"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Arial"/>
          <a:ea typeface="MS PGothic" panose="020B0600070205080204" pitchFamily="34"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MS PGothic" panose="020B0600070205080204" pitchFamily="34"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7.png"/></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3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3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3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33.png"/></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12.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12.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42.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14.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15.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15.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43.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8" name="Picture 4" descr="Resistors9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5"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800" y="381000"/>
            <a:ext cx="6367463" cy="2190750"/>
          </a:xfrm>
          <a:effectLst>
            <a:outerShdw blurRad="50800" dist="38100" dir="2700000" rotWithShape="0">
              <a:srgbClr val="000000">
                <a:alpha val="42999"/>
              </a:srgbClr>
            </a:outerShdw>
          </a:effectLst>
        </p:spPr>
        <p:txBody>
          <a:bodyPr anchor="t"/>
          <a:lstStyle/>
          <a:p>
            <a:pPr algn="l" eaLnBrk="1" hangingPunct="1">
              <a:defRPr/>
            </a:pPr>
            <a:r>
              <a:rPr lang="en-US" sz="5400" dirty="0" smtClean="0">
                <a:solidFill>
                  <a:srgbClr val="254061"/>
                </a:solidFill>
                <a:latin typeface="Arial" charset="0"/>
                <a:ea typeface="ＭＳ Ｐゴシック" charset="0"/>
                <a:cs typeface="ＭＳ Ｐゴシック" charset="0"/>
              </a:rPr>
              <a:t>Series and parallel </a:t>
            </a:r>
            <a:r>
              <a:rPr lang="en-US" sz="5400" dirty="0">
                <a:solidFill>
                  <a:srgbClr val="254061"/>
                </a:solidFill>
                <a:latin typeface="Arial" charset="0"/>
                <a:ea typeface="ＭＳ Ｐゴシック" charset="0"/>
                <a:cs typeface="ＭＳ Ｐゴシック" charset="0"/>
              </a:rPr>
              <a:t>r</a:t>
            </a:r>
            <a:r>
              <a:rPr lang="en-US" sz="5400" dirty="0" smtClean="0">
                <a:solidFill>
                  <a:srgbClr val="254061"/>
                </a:solidFill>
                <a:latin typeface="Arial" charset="0"/>
                <a:ea typeface="ＭＳ Ｐゴシック" charset="0"/>
                <a:cs typeface="ＭＳ Ｐゴシック" charset="0"/>
              </a:rPr>
              <a:t>esistances</a:t>
            </a:r>
            <a:endParaRPr lang="en-US" sz="5400" dirty="0">
              <a:solidFill>
                <a:srgbClr val="254061"/>
              </a:solidFill>
              <a:latin typeface="Arial" charset="0"/>
              <a:ea typeface="ＭＳ Ｐゴシック" charset="0"/>
              <a:cs typeface="ＭＳ Ｐゴシック" charset="0"/>
            </a:endParaRPr>
          </a:p>
        </p:txBody>
      </p:sp>
      <p:pic>
        <p:nvPicPr>
          <p:cNvPr id="4100"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411663"/>
            <a:ext cx="91440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txBox="1">
            <a:spLocks/>
          </p:cNvSpPr>
          <p:nvPr/>
        </p:nvSpPr>
        <p:spPr bwMode="auto">
          <a:xfrm>
            <a:off x="639763" y="1147763"/>
            <a:ext cx="2906712"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dirty="0">
                <a:solidFill>
                  <a:srgbClr val="254061"/>
                </a:solidFill>
              </a:rPr>
              <a:t>What are the advantages and disadvantages of series versus parallel circuits?</a:t>
            </a:r>
          </a:p>
        </p:txBody>
      </p: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22532" name="Content Placeholder 2"/>
          <p:cNvSpPr txBox="1">
            <a:spLocks/>
          </p:cNvSpPr>
          <p:nvPr/>
        </p:nvSpPr>
        <p:spPr bwMode="auto">
          <a:xfrm>
            <a:off x="639763" y="2524125"/>
            <a:ext cx="290671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dirty="0">
                <a:solidFill>
                  <a:srgbClr val="254061"/>
                </a:solidFill>
              </a:rPr>
              <a:t>In Investigation 17D you will create circuits of bulbs wired in parallel and </a:t>
            </a:r>
            <a:r>
              <a:rPr lang="en-US" altLang="en-US" sz="1800" b="1" dirty="0" smtClean="0">
                <a:solidFill>
                  <a:srgbClr val="254061"/>
                </a:solidFill>
              </a:rPr>
              <a:t>series.</a:t>
            </a:r>
            <a:endParaRPr lang="en-US" altLang="en-US" sz="1800" b="1" dirty="0">
              <a:solidFill>
                <a:srgbClr val="254061"/>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TextBox 6"/>
          <p:cNvSpPr txBox="1">
            <a:spLocks noChangeArrowheads="1"/>
          </p:cNvSpPr>
          <p:nvPr/>
        </p:nvSpPr>
        <p:spPr bwMode="auto">
          <a:xfrm>
            <a:off x="547688" y="1382713"/>
            <a:ext cx="40719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 typeface="Calibri" pitchFamily="34" charset="0"/>
              <a:buAutoNum type="arabicPeriod"/>
            </a:pPr>
            <a:r>
              <a:rPr lang="en-GB" altLang="en-US" sz="1800" b="1">
                <a:solidFill>
                  <a:srgbClr val="254061"/>
                </a:solidFill>
              </a:rPr>
              <a:t>Create a circuit using two batteries, one bulb, a switch, and any necessary wire modules</a:t>
            </a:r>
            <a:r>
              <a:rPr lang="en-US" altLang="en-US" sz="1800" b="1">
                <a:solidFill>
                  <a:srgbClr val="254061"/>
                </a:solidFill>
              </a:rPr>
              <a:t>.</a:t>
            </a:r>
          </a:p>
          <a:p>
            <a:pPr>
              <a:spcBef>
                <a:spcPct val="0"/>
              </a:spcBef>
              <a:buFontTx/>
              <a:buNone/>
            </a:pPr>
            <a:endParaRPr lang="en-US" altLang="en-US" sz="1800" b="1">
              <a:solidFill>
                <a:srgbClr val="254061"/>
              </a:solidFill>
            </a:endParaRPr>
          </a:p>
          <a:p>
            <a:pPr>
              <a:spcBef>
                <a:spcPct val="0"/>
              </a:spcBef>
              <a:buFont typeface="Calibri" pitchFamily="34" charset="0"/>
              <a:buAutoNum type="arabicPeriod" startAt="2"/>
            </a:pPr>
            <a:r>
              <a:rPr lang="en-GB" altLang="en-US" sz="1800" b="1">
                <a:solidFill>
                  <a:srgbClr val="254061"/>
                </a:solidFill>
              </a:rPr>
              <a:t>Close the switch and observe the brightness of the bulb</a:t>
            </a:r>
            <a:r>
              <a:rPr lang="en-US" altLang="en-US" sz="1800" b="1">
                <a:solidFill>
                  <a:srgbClr val="254061"/>
                </a:solidFill>
              </a:rPr>
              <a:t>.</a:t>
            </a:r>
          </a:p>
          <a:p>
            <a:pPr>
              <a:spcBef>
                <a:spcPct val="0"/>
              </a:spcBef>
              <a:buFontTx/>
              <a:buNone/>
            </a:pPr>
            <a:endParaRPr lang="en-US" altLang="en-US" sz="1800" b="1">
              <a:solidFill>
                <a:srgbClr val="254061"/>
              </a:solidFill>
            </a:endParaRPr>
          </a:p>
        </p:txBody>
      </p: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2" name="TextBox 1"/>
          <p:cNvSpPr txBox="1"/>
          <p:nvPr/>
        </p:nvSpPr>
        <p:spPr>
          <a:xfrm>
            <a:off x="536575" y="930275"/>
            <a:ext cx="4502150" cy="36988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Part 1:  Connecting bulbs in </a:t>
            </a:r>
            <a:r>
              <a:rPr lang="en-US" sz="1800" b="1" i="1" dirty="0">
                <a:solidFill>
                  <a:schemeClr val="accent1">
                    <a:lumMod val="75000"/>
                  </a:schemeClr>
                </a:solidFill>
                <a:ea typeface="ＭＳ Ｐゴシック" charset="0"/>
                <a:cs typeface="ＭＳ Ｐゴシック" charset="0"/>
              </a:rPr>
              <a:t>series</a:t>
            </a:r>
          </a:p>
        </p:txBody>
      </p:sp>
      <p:sp>
        <p:nvSpPr>
          <p:cNvPr id="24581" name="TextBox 2"/>
          <p:cNvSpPr txBox="1">
            <a:spLocks noChangeArrowheads="1"/>
          </p:cNvSpPr>
          <p:nvPr/>
        </p:nvSpPr>
        <p:spPr bwMode="auto">
          <a:xfrm>
            <a:off x="579438" y="3568700"/>
            <a:ext cx="40401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Predict:  What will happen to bulb brightness if you connect a second bulb in series?</a:t>
            </a:r>
            <a:endParaRPr lang="en-US" altLang="en-US" sz="2400"/>
          </a:p>
        </p:txBody>
      </p:sp>
      <p:pic>
        <p:nvPicPr>
          <p:cNvPr id="2458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500" y="1181100"/>
            <a:ext cx="4148138"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6"/>
          <p:cNvSpPr txBox="1">
            <a:spLocks noChangeArrowheads="1"/>
          </p:cNvSpPr>
          <p:nvPr/>
        </p:nvSpPr>
        <p:spPr bwMode="auto">
          <a:xfrm>
            <a:off x="547688" y="1382713"/>
            <a:ext cx="407193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 typeface="Calibri" pitchFamily="34" charset="0"/>
              <a:buAutoNum type="arabicPeriod" startAt="3"/>
            </a:pPr>
            <a:r>
              <a:rPr lang="en-GB" altLang="en-US" sz="1800" b="1" dirty="0">
                <a:solidFill>
                  <a:srgbClr val="254061"/>
                </a:solidFill>
              </a:rPr>
              <a:t>Create a circuit with two bulbs in series, as shown in the circuit diagram. Compare the brightness of the 	two lamps to the </a:t>
            </a:r>
            <a:r>
              <a:rPr lang="en-GB" altLang="en-US" sz="1800" b="1" dirty="0" smtClean="0">
                <a:solidFill>
                  <a:srgbClr val="254061"/>
                </a:solidFill>
              </a:rPr>
              <a:t>previous circuit </a:t>
            </a:r>
            <a:r>
              <a:rPr lang="en-GB" altLang="en-US" sz="1800" b="1" dirty="0">
                <a:solidFill>
                  <a:srgbClr val="254061"/>
                </a:solidFill>
              </a:rPr>
              <a:t>with one lamp</a:t>
            </a:r>
            <a:r>
              <a:rPr lang="en-US" altLang="en-US" sz="1800" b="1" dirty="0">
                <a:solidFill>
                  <a:srgbClr val="254061"/>
                </a:solidFill>
              </a:rPr>
              <a:t>.</a:t>
            </a:r>
          </a:p>
          <a:p>
            <a:pPr>
              <a:spcBef>
                <a:spcPct val="0"/>
              </a:spcBef>
              <a:buFontTx/>
              <a:buNone/>
            </a:pPr>
            <a:endParaRPr lang="en-US" altLang="en-US" sz="1800" b="1" dirty="0">
              <a:solidFill>
                <a:srgbClr val="254061"/>
              </a:solidFill>
            </a:endParaRPr>
          </a:p>
        </p:txBody>
      </p: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2" name="TextBox 1"/>
          <p:cNvSpPr txBox="1"/>
          <p:nvPr/>
        </p:nvSpPr>
        <p:spPr>
          <a:xfrm>
            <a:off x="536575" y="930275"/>
            <a:ext cx="4502150" cy="36988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Part 1:  Connecting bulbs in </a:t>
            </a:r>
            <a:r>
              <a:rPr lang="en-US" sz="1800" b="1" i="1" dirty="0">
                <a:solidFill>
                  <a:schemeClr val="accent1">
                    <a:lumMod val="75000"/>
                  </a:schemeClr>
                </a:solidFill>
                <a:ea typeface="ＭＳ Ｐゴシック" charset="0"/>
                <a:cs typeface="ＭＳ Ｐゴシック" charset="0"/>
              </a:rPr>
              <a:t>series</a:t>
            </a:r>
          </a:p>
        </p:txBody>
      </p:sp>
      <p:pic>
        <p:nvPicPr>
          <p:cNvPr id="2662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48188" y="1936750"/>
            <a:ext cx="4572000"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484188"/>
            <a:ext cx="1411288"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3491" name="TextBox 6"/>
          <p:cNvSpPr txBox="1">
            <a:spLocks noChangeArrowheads="1"/>
          </p:cNvSpPr>
          <p:nvPr/>
        </p:nvSpPr>
        <p:spPr bwMode="auto">
          <a:xfrm>
            <a:off x="547688" y="1382713"/>
            <a:ext cx="3886200" cy="2862262"/>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buFont typeface="+mj-lt"/>
              <a:buAutoNum type="alphaLcPeriod"/>
              <a:defRPr/>
            </a:pPr>
            <a:r>
              <a:rPr lang="en-US" sz="1800" b="1" dirty="0" smtClean="0">
                <a:solidFill>
                  <a:schemeClr val="accent1">
                    <a:lumMod val="50000"/>
                  </a:schemeClr>
                </a:solidFill>
              </a:rPr>
              <a:t>What </a:t>
            </a:r>
            <a:r>
              <a:rPr lang="en-US" sz="1800" b="1" dirty="0">
                <a:solidFill>
                  <a:schemeClr val="accent1">
                    <a:lumMod val="50000"/>
                  </a:schemeClr>
                </a:solidFill>
              </a:rPr>
              <a:t>property makes this a series circuit</a:t>
            </a:r>
            <a:r>
              <a:rPr lang="en-US" sz="1800" b="1" dirty="0" smtClean="0">
                <a:solidFill>
                  <a:schemeClr val="accent1">
                    <a:lumMod val="50000"/>
                  </a:schemeClr>
                </a:solidFill>
              </a:rPr>
              <a:t>?</a:t>
            </a:r>
          </a:p>
          <a:p>
            <a:pPr>
              <a:buFont typeface="+mj-lt"/>
              <a:buAutoNum type="alphaLcPeriod"/>
              <a:defRPr/>
            </a:pPr>
            <a:endParaRPr lang="en-US" sz="1800" b="1" dirty="0" smtClean="0">
              <a:solidFill>
                <a:schemeClr val="accent1">
                  <a:lumMod val="50000"/>
                </a:schemeClr>
              </a:solidFill>
            </a:endParaRPr>
          </a:p>
          <a:p>
            <a:pPr>
              <a:buFont typeface="+mj-lt"/>
              <a:buAutoNum type="alphaLcPeriod"/>
              <a:defRPr/>
            </a:pPr>
            <a:r>
              <a:rPr lang="en-US" sz="1800" b="1" dirty="0" smtClean="0">
                <a:solidFill>
                  <a:schemeClr val="accent1">
                    <a:lumMod val="50000"/>
                  </a:schemeClr>
                </a:solidFill>
              </a:rPr>
              <a:t>How </a:t>
            </a:r>
            <a:r>
              <a:rPr lang="en-US" sz="1800" b="1" dirty="0">
                <a:solidFill>
                  <a:schemeClr val="accent1">
                    <a:lumMod val="50000"/>
                  </a:schemeClr>
                </a:solidFill>
              </a:rPr>
              <a:t>bright are the </a:t>
            </a:r>
            <a:r>
              <a:rPr lang="en-US" sz="1800" b="1" dirty="0" smtClean="0">
                <a:solidFill>
                  <a:schemeClr val="accent1">
                    <a:lumMod val="50000"/>
                  </a:schemeClr>
                </a:solidFill>
              </a:rPr>
              <a:t>two bulbs </a:t>
            </a:r>
            <a:r>
              <a:rPr lang="en-US" sz="1800" b="1" dirty="0">
                <a:solidFill>
                  <a:schemeClr val="accent1">
                    <a:lumMod val="50000"/>
                  </a:schemeClr>
                </a:solidFill>
              </a:rPr>
              <a:t>in series compared to </a:t>
            </a:r>
            <a:r>
              <a:rPr lang="en-US" sz="1800" b="1" dirty="0" smtClean="0">
                <a:solidFill>
                  <a:schemeClr val="accent1">
                    <a:lumMod val="50000"/>
                  </a:schemeClr>
                </a:solidFill>
              </a:rPr>
              <a:t>a </a:t>
            </a:r>
            <a:r>
              <a:rPr lang="en-US" sz="1800" b="1" dirty="0">
                <a:solidFill>
                  <a:schemeClr val="accent1">
                    <a:lumMod val="50000"/>
                  </a:schemeClr>
                </a:solidFill>
              </a:rPr>
              <a:t>single </a:t>
            </a:r>
            <a:r>
              <a:rPr lang="en-US" sz="1800" b="1" dirty="0" smtClean="0">
                <a:solidFill>
                  <a:schemeClr val="accent1">
                    <a:lumMod val="50000"/>
                  </a:schemeClr>
                </a:solidFill>
              </a:rPr>
              <a:t>bulb circuit? </a:t>
            </a:r>
            <a:r>
              <a:rPr lang="en-US" sz="1800" b="1" dirty="0" smtClean="0">
                <a:solidFill>
                  <a:schemeClr val="accent1">
                    <a:lumMod val="50000"/>
                  </a:schemeClr>
                </a:solidFill>
              </a:rPr>
              <a:t>Why</a:t>
            </a:r>
            <a:r>
              <a:rPr lang="en-US" sz="1800" b="1" dirty="0">
                <a:solidFill>
                  <a:schemeClr val="accent1">
                    <a:lumMod val="50000"/>
                  </a:schemeClr>
                </a:solidFill>
              </a:rPr>
              <a:t>? </a:t>
            </a:r>
            <a:endParaRPr lang="en-US" sz="1800" b="1" dirty="0" smtClean="0">
              <a:solidFill>
                <a:schemeClr val="accent1">
                  <a:lumMod val="50000"/>
                </a:schemeClr>
              </a:solidFill>
            </a:endParaRPr>
          </a:p>
          <a:p>
            <a:pPr>
              <a:buFont typeface="+mj-lt"/>
              <a:buAutoNum type="alphaLcPeriod"/>
              <a:defRPr/>
            </a:pPr>
            <a:endParaRPr lang="en-US" sz="1800" b="1" dirty="0" smtClean="0">
              <a:solidFill>
                <a:schemeClr val="accent1">
                  <a:lumMod val="50000"/>
                </a:schemeClr>
              </a:solidFill>
            </a:endParaRPr>
          </a:p>
          <a:p>
            <a:pPr>
              <a:buFont typeface="+mj-lt"/>
              <a:buAutoNum type="alphaLcPeriod"/>
              <a:defRPr/>
            </a:pPr>
            <a:r>
              <a:rPr lang="en-GB" sz="1800" b="1" dirty="0" smtClean="0">
                <a:solidFill>
                  <a:schemeClr val="accent1">
                    <a:lumMod val="50000"/>
                  </a:schemeClr>
                </a:solidFill>
              </a:rPr>
              <a:t>Unscrew </a:t>
            </a:r>
            <a:r>
              <a:rPr lang="en-GB" sz="1800" b="1" dirty="0">
                <a:solidFill>
                  <a:schemeClr val="accent1">
                    <a:lumMod val="50000"/>
                  </a:schemeClr>
                </a:solidFill>
              </a:rPr>
              <a:t>one bulb from the series circuit. </a:t>
            </a:r>
            <a:r>
              <a:rPr lang="en-GB" sz="1800" b="1" dirty="0" smtClean="0">
                <a:solidFill>
                  <a:schemeClr val="accent1">
                    <a:lumMod val="50000"/>
                  </a:schemeClr>
                </a:solidFill>
              </a:rPr>
              <a:t>What </a:t>
            </a:r>
            <a:r>
              <a:rPr lang="en-GB" sz="1800" b="1" dirty="0">
                <a:solidFill>
                  <a:schemeClr val="accent1">
                    <a:lumMod val="50000"/>
                  </a:schemeClr>
                </a:solidFill>
              </a:rPr>
              <a:t>happens to the other bulb? </a:t>
            </a:r>
            <a:r>
              <a:rPr lang="en-GB" sz="1800" b="1" dirty="0" smtClean="0">
                <a:solidFill>
                  <a:schemeClr val="accent1">
                    <a:lumMod val="50000"/>
                  </a:schemeClr>
                </a:solidFill>
              </a:rPr>
              <a:t>Why</a:t>
            </a:r>
            <a:r>
              <a:rPr lang="en-US" sz="1800" b="1" dirty="0" smtClean="0">
                <a:solidFill>
                  <a:schemeClr val="accent1">
                    <a:lumMod val="50000"/>
                  </a:schemeClr>
                </a:solidFill>
              </a:rPr>
              <a:t>?</a:t>
            </a:r>
            <a:endParaRPr lang="en-US" sz="1800" b="1" dirty="0">
              <a:solidFill>
                <a:schemeClr val="accent1">
                  <a:lumMod val="50000"/>
                </a:schemeClr>
              </a:solidFill>
            </a:endParaRPr>
          </a:p>
        </p:txBody>
      </p: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2" name="TextBox 1"/>
          <p:cNvSpPr txBox="1"/>
          <p:nvPr/>
        </p:nvSpPr>
        <p:spPr>
          <a:xfrm>
            <a:off x="536575" y="930275"/>
            <a:ext cx="4502150" cy="36988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Questions for Part 1</a:t>
            </a:r>
            <a:endParaRPr lang="en-US" sz="1800" b="1" i="1" dirty="0">
              <a:solidFill>
                <a:schemeClr val="accent1">
                  <a:lumMod val="75000"/>
                </a:schemeClr>
              </a:solidFill>
              <a:ea typeface="ＭＳ Ｐゴシック" charset="0"/>
              <a:cs typeface="ＭＳ Ｐゴシック" charset="0"/>
            </a:endParaRPr>
          </a:p>
        </p:txBody>
      </p:sp>
      <p:pic>
        <p:nvPicPr>
          <p:cNvPr id="2867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9925" y="1979613"/>
            <a:ext cx="45720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484188"/>
            <a:ext cx="1411288"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TextBox 6"/>
          <p:cNvSpPr txBox="1">
            <a:spLocks noChangeArrowheads="1"/>
          </p:cNvSpPr>
          <p:nvPr/>
        </p:nvSpPr>
        <p:spPr bwMode="auto">
          <a:xfrm>
            <a:off x="904875" y="3487738"/>
            <a:ext cx="38909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Which arrangement has more current flow through the lamps?</a:t>
            </a:r>
          </a:p>
        </p:txBody>
      </p:sp>
      <p:sp>
        <p:nvSpPr>
          <p:cNvPr id="7"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8" name="TextBox 7"/>
          <p:cNvSpPr txBox="1"/>
          <p:nvPr/>
        </p:nvSpPr>
        <p:spPr>
          <a:xfrm>
            <a:off x="536575" y="930275"/>
            <a:ext cx="4502150" cy="36988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Part 2:  Connecting bulbs </a:t>
            </a:r>
            <a:r>
              <a:rPr lang="en-US" sz="1800" b="1" i="1" dirty="0">
                <a:solidFill>
                  <a:schemeClr val="accent1">
                    <a:lumMod val="75000"/>
                  </a:schemeClr>
                </a:solidFill>
                <a:ea typeface="ＭＳ Ｐゴシック" charset="0"/>
                <a:cs typeface="ＭＳ Ｐゴシック" charset="0"/>
              </a:rPr>
              <a:t>in parallel</a:t>
            </a:r>
          </a:p>
        </p:txBody>
      </p:sp>
      <p:sp>
        <p:nvSpPr>
          <p:cNvPr id="9" name="TextBox 6"/>
          <p:cNvSpPr txBox="1">
            <a:spLocks noChangeArrowheads="1"/>
          </p:cNvSpPr>
          <p:nvPr/>
        </p:nvSpPr>
        <p:spPr bwMode="auto">
          <a:xfrm>
            <a:off x="547688" y="1382713"/>
            <a:ext cx="4071937" cy="2032000"/>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buFont typeface="+mj-lt"/>
              <a:buAutoNum type="arabicPeriod"/>
              <a:defRPr/>
            </a:pPr>
            <a:r>
              <a:rPr lang="en-GB" sz="1800" b="1" dirty="0" smtClean="0">
                <a:solidFill>
                  <a:schemeClr val="accent1">
                    <a:lumMod val="50000"/>
                  </a:schemeClr>
                </a:solidFill>
              </a:rPr>
              <a:t>Create </a:t>
            </a:r>
            <a:r>
              <a:rPr lang="en-GB" sz="1800" b="1" dirty="0">
                <a:solidFill>
                  <a:schemeClr val="accent1">
                    <a:lumMod val="50000"/>
                  </a:schemeClr>
                </a:solidFill>
              </a:rPr>
              <a:t>a circuit with two bulbs in parallel, as shown in the circuit diagram</a:t>
            </a:r>
            <a:r>
              <a:rPr lang="en-US" sz="1800" b="1" dirty="0" smtClean="0">
                <a:solidFill>
                  <a:schemeClr val="accent1">
                    <a:lumMod val="50000"/>
                  </a:schemeClr>
                </a:solidFill>
              </a:rPr>
              <a:t>. </a:t>
            </a:r>
          </a:p>
          <a:p>
            <a:pPr>
              <a:buFont typeface="+mj-lt"/>
              <a:buAutoNum type="arabicPeriod"/>
              <a:defRPr/>
            </a:pPr>
            <a:endParaRPr lang="en-US" sz="1800" b="1" dirty="0">
              <a:solidFill>
                <a:schemeClr val="accent1">
                  <a:lumMod val="50000"/>
                </a:schemeClr>
              </a:solidFill>
            </a:endParaRPr>
          </a:p>
          <a:p>
            <a:pPr>
              <a:buFont typeface="+mj-lt"/>
              <a:buAutoNum type="arabicPeriod"/>
              <a:defRPr/>
            </a:pPr>
            <a:r>
              <a:rPr lang="en-GB" sz="1800" b="1" dirty="0" smtClean="0">
                <a:solidFill>
                  <a:schemeClr val="accent1">
                    <a:lumMod val="50000"/>
                  </a:schemeClr>
                </a:solidFill>
              </a:rPr>
              <a:t>Compare </a:t>
            </a:r>
            <a:r>
              <a:rPr lang="en-GB" sz="1800" b="1" dirty="0">
                <a:solidFill>
                  <a:schemeClr val="accent1">
                    <a:lumMod val="50000"/>
                  </a:schemeClr>
                </a:solidFill>
              </a:rPr>
              <a:t>the brightness of the bulbs in this circuit to the prior circuit with two bulbs in series</a:t>
            </a:r>
            <a:r>
              <a:rPr lang="en-US" sz="1800" b="1" dirty="0" smtClean="0">
                <a:solidFill>
                  <a:schemeClr val="accent1">
                    <a:lumMod val="50000"/>
                  </a:schemeClr>
                </a:solidFill>
              </a:rPr>
              <a:t>.</a:t>
            </a:r>
            <a:endParaRPr lang="en-US" sz="1800" b="1" dirty="0">
              <a:solidFill>
                <a:schemeClr val="accent1">
                  <a:lumMod val="50000"/>
                </a:schemeClr>
              </a:solidFill>
            </a:endParaRPr>
          </a:p>
        </p:txBody>
      </p:sp>
      <p:pic>
        <p:nvPicPr>
          <p:cNvPr id="307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6150" y="269875"/>
            <a:ext cx="1398588" cy="169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22900" y="2116138"/>
            <a:ext cx="29368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3491" name="TextBox 6"/>
          <p:cNvSpPr txBox="1">
            <a:spLocks noChangeArrowheads="1"/>
          </p:cNvSpPr>
          <p:nvPr/>
        </p:nvSpPr>
        <p:spPr bwMode="auto">
          <a:xfrm>
            <a:off x="547688" y="1381125"/>
            <a:ext cx="4608512" cy="3694113"/>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buFont typeface="+mj-lt"/>
              <a:buAutoNum type="alphaLcPeriod"/>
              <a:defRPr/>
            </a:pPr>
            <a:r>
              <a:rPr lang="en-US" sz="1800" b="1" dirty="0">
                <a:solidFill>
                  <a:schemeClr val="accent1">
                    <a:lumMod val="50000"/>
                  </a:schemeClr>
                </a:solidFill>
              </a:rPr>
              <a:t>What property makes this a parallel circuit? </a:t>
            </a:r>
            <a:r>
              <a:rPr lang="en-US" sz="1800" b="1" dirty="0" smtClean="0">
                <a:solidFill>
                  <a:schemeClr val="accent1">
                    <a:lumMod val="50000"/>
                  </a:schemeClr>
                </a:solidFill>
              </a:rPr>
              <a:t> </a:t>
            </a:r>
          </a:p>
          <a:p>
            <a:pPr>
              <a:buFont typeface="+mj-lt"/>
              <a:buAutoNum type="alphaLcPeriod"/>
              <a:defRPr/>
            </a:pPr>
            <a:endParaRPr lang="en-US" sz="1800" b="1" dirty="0">
              <a:solidFill>
                <a:schemeClr val="accent1">
                  <a:lumMod val="50000"/>
                </a:schemeClr>
              </a:solidFill>
            </a:endParaRPr>
          </a:p>
          <a:p>
            <a:pPr>
              <a:buFont typeface="+mj-lt"/>
              <a:buAutoNum type="alphaLcPeriod"/>
              <a:defRPr/>
            </a:pPr>
            <a:r>
              <a:rPr lang="en-GB" sz="1800" b="1" dirty="0" smtClean="0">
                <a:solidFill>
                  <a:schemeClr val="accent1">
                    <a:lumMod val="50000"/>
                  </a:schemeClr>
                </a:solidFill>
              </a:rPr>
              <a:t>How </a:t>
            </a:r>
            <a:r>
              <a:rPr lang="en-GB" sz="1800" b="1" dirty="0">
                <a:solidFill>
                  <a:schemeClr val="accent1">
                    <a:lumMod val="50000"/>
                  </a:schemeClr>
                </a:solidFill>
              </a:rPr>
              <a:t>bright are the parallel bulbs compared to the series bulbs? </a:t>
            </a:r>
            <a:r>
              <a:rPr lang="en-GB" sz="1800" b="1" dirty="0" smtClean="0">
                <a:solidFill>
                  <a:schemeClr val="accent1">
                    <a:lumMod val="50000"/>
                  </a:schemeClr>
                </a:solidFill>
              </a:rPr>
              <a:t>Compared </a:t>
            </a:r>
            <a:r>
              <a:rPr lang="en-GB" sz="1800" b="1" dirty="0">
                <a:solidFill>
                  <a:schemeClr val="accent1">
                    <a:lumMod val="50000"/>
                  </a:schemeClr>
                </a:solidFill>
              </a:rPr>
              <a:t>to the single bulb? </a:t>
            </a:r>
            <a:r>
              <a:rPr lang="en-GB" sz="1800" b="1" dirty="0" smtClean="0">
                <a:solidFill>
                  <a:schemeClr val="accent1">
                    <a:lumMod val="50000"/>
                  </a:schemeClr>
                </a:solidFill>
              </a:rPr>
              <a:t>Why</a:t>
            </a:r>
            <a:r>
              <a:rPr lang="en-US" sz="1800" b="1" dirty="0" smtClean="0">
                <a:solidFill>
                  <a:schemeClr val="accent1">
                    <a:lumMod val="50000"/>
                  </a:schemeClr>
                </a:solidFill>
              </a:rPr>
              <a:t>?</a:t>
            </a:r>
          </a:p>
          <a:p>
            <a:pPr>
              <a:buFont typeface="+mj-lt"/>
              <a:buAutoNum type="alphaLcPeriod"/>
              <a:defRPr/>
            </a:pPr>
            <a:endParaRPr lang="en-US" sz="1800" b="1" dirty="0" smtClean="0">
              <a:solidFill>
                <a:schemeClr val="accent1">
                  <a:lumMod val="50000"/>
                </a:schemeClr>
              </a:solidFill>
            </a:endParaRPr>
          </a:p>
          <a:p>
            <a:pPr>
              <a:buFont typeface="+mj-lt"/>
              <a:buAutoNum type="alphaLcPeriod"/>
              <a:defRPr/>
            </a:pPr>
            <a:r>
              <a:rPr lang="en-GB" sz="1800" b="1" dirty="0" smtClean="0">
                <a:solidFill>
                  <a:schemeClr val="accent1">
                    <a:lumMod val="50000"/>
                  </a:schemeClr>
                </a:solidFill>
              </a:rPr>
              <a:t>Unscrew </a:t>
            </a:r>
            <a:r>
              <a:rPr lang="en-GB" sz="1800" b="1" dirty="0">
                <a:solidFill>
                  <a:schemeClr val="accent1">
                    <a:lumMod val="50000"/>
                  </a:schemeClr>
                </a:solidFill>
              </a:rPr>
              <a:t>one bulb from the parallel circuit. </a:t>
            </a:r>
            <a:r>
              <a:rPr lang="en-GB" sz="1800" b="1" dirty="0" smtClean="0">
                <a:solidFill>
                  <a:schemeClr val="accent1">
                    <a:lumMod val="50000"/>
                  </a:schemeClr>
                </a:solidFill>
              </a:rPr>
              <a:t>What </a:t>
            </a:r>
            <a:r>
              <a:rPr lang="en-GB" sz="1800" b="1" dirty="0">
                <a:solidFill>
                  <a:schemeClr val="accent1">
                    <a:lumMod val="50000"/>
                  </a:schemeClr>
                </a:solidFill>
              </a:rPr>
              <a:t>happens to the brightness of the other bulb? Why</a:t>
            </a:r>
            <a:r>
              <a:rPr lang="en-US" sz="1800" b="1" dirty="0" smtClean="0">
                <a:solidFill>
                  <a:schemeClr val="accent1">
                    <a:lumMod val="50000"/>
                  </a:schemeClr>
                </a:solidFill>
              </a:rPr>
              <a:t>?</a:t>
            </a:r>
          </a:p>
          <a:p>
            <a:pPr>
              <a:buFont typeface="+mj-lt"/>
              <a:buAutoNum type="alphaLcPeriod"/>
              <a:defRPr/>
            </a:pPr>
            <a:endParaRPr lang="en-US" sz="1800" b="1" dirty="0" smtClean="0">
              <a:solidFill>
                <a:schemeClr val="accent1">
                  <a:lumMod val="50000"/>
                </a:schemeClr>
              </a:solidFill>
            </a:endParaRPr>
          </a:p>
          <a:p>
            <a:pPr>
              <a:buFont typeface="+mj-lt"/>
              <a:buAutoNum type="alphaLcPeriod"/>
              <a:defRPr/>
            </a:pPr>
            <a:r>
              <a:rPr lang="en-GB" sz="1800" b="1" dirty="0" smtClean="0">
                <a:solidFill>
                  <a:schemeClr val="accent1">
                    <a:lumMod val="50000"/>
                  </a:schemeClr>
                </a:solidFill>
              </a:rPr>
              <a:t>Is </a:t>
            </a:r>
            <a:r>
              <a:rPr lang="en-GB" sz="1800" b="1" dirty="0">
                <a:solidFill>
                  <a:schemeClr val="accent1">
                    <a:lumMod val="50000"/>
                  </a:schemeClr>
                </a:solidFill>
              </a:rPr>
              <a:t>a series or parallel circuit better for connecting a string of lights? </a:t>
            </a:r>
            <a:r>
              <a:rPr lang="en-GB" sz="1800" b="1" dirty="0" smtClean="0">
                <a:solidFill>
                  <a:schemeClr val="accent1">
                    <a:lumMod val="50000"/>
                  </a:schemeClr>
                </a:solidFill>
              </a:rPr>
              <a:t>Why</a:t>
            </a:r>
            <a:r>
              <a:rPr lang="en-GB" sz="1800" b="1" dirty="0" smtClean="0">
                <a:solidFill>
                  <a:schemeClr val="accent1">
                    <a:lumMod val="50000"/>
                  </a:schemeClr>
                </a:solidFill>
              </a:rPr>
              <a:t>?</a:t>
            </a:r>
            <a:endParaRPr lang="en-US" sz="1800" b="1" dirty="0">
              <a:solidFill>
                <a:schemeClr val="accent1">
                  <a:lumMod val="50000"/>
                </a:schemeClr>
              </a:solidFill>
            </a:endParaRPr>
          </a:p>
        </p:txBody>
      </p: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Investigation</a:t>
            </a:r>
            <a:endParaRPr lang="en-US" dirty="0">
              <a:solidFill>
                <a:srgbClr val="254061"/>
              </a:solidFill>
              <a:latin typeface="Arial" charset="0"/>
              <a:ea typeface="ＭＳ Ｐゴシック" charset="0"/>
              <a:cs typeface="ＭＳ Ｐゴシック" charset="0"/>
            </a:endParaRPr>
          </a:p>
        </p:txBody>
      </p:sp>
      <p:sp>
        <p:nvSpPr>
          <p:cNvPr id="2" name="TextBox 1"/>
          <p:cNvSpPr txBox="1"/>
          <p:nvPr/>
        </p:nvSpPr>
        <p:spPr>
          <a:xfrm>
            <a:off x="536575" y="930275"/>
            <a:ext cx="4502150" cy="36988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Questions for Part 2</a:t>
            </a:r>
            <a:endParaRPr lang="en-US" sz="1800" b="1" i="1" dirty="0">
              <a:solidFill>
                <a:schemeClr val="accent1">
                  <a:lumMod val="75000"/>
                </a:schemeClr>
              </a:solidFill>
              <a:ea typeface="ＭＳ Ｐゴシック" charset="0"/>
              <a:cs typeface="ＭＳ Ｐゴシック" charset="0"/>
            </a:endParaRPr>
          </a:p>
        </p:txBody>
      </p:sp>
      <p:pic>
        <p:nvPicPr>
          <p:cNvPr id="3277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4963" y="2082800"/>
            <a:ext cx="29130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6150" y="269875"/>
            <a:ext cx="1398588" cy="169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p:cNvSpPr txBox="1">
            <a:spLocks/>
          </p:cNvSpPr>
          <p:nvPr/>
        </p:nvSpPr>
        <p:spPr bwMode="auto">
          <a:xfrm>
            <a:off x="431800" y="0"/>
            <a:ext cx="618013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Designing a circuit</a:t>
            </a:r>
            <a:endParaRPr lang="en-US" dirty="0">
              <a:solidFill>
                <a:srgbClr val="254061"/>
              </a:solidFill>
              <a:latin typeface="Arial" charset="0"/>
              <a:ea typeface="ＭＳ Ｐゴシック" charset="0"/>
              <a:cs typeface="ＭＳ Ｐゴシック" charset="0"/>
            </a:endParaRPr>
          </a:p>
        </p:txBody>
      </p:sp>
      <p:sp>
        <p:nvSpPr>
          <p:cNvPr id="4" name="TextBox 3"/>
          <p:cNvSpPr txBox="1"/>
          <p:nvPr/>
        </p:nvSpPr>
        <p:spPr>
          <a:xfrm>
            <a:off x="536575" y="930275"/>
            <a:ext cx="5422900" cy="646113"/>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Design a circuit of three lamps that combines series and parallel arrangements.</a:t>
            </a:r>
          </a:p>
        </p:txBody>
      </p:sp>
      <p:sp>
        <p:nvSpPr>
          <p:cNvPr id="6" name="TextBox 5"/>
          <p:cNvSpPr txBox="1"/>
          <p:nvPr/>
        </p:nvSpPr>
        <p:spPr>
          <a:xfrm>
            <a:off x="739775" y="1511300"/>
            <a:ext cx="5422900" cy="2584450"/>
          </a:xfrm>
          <a:prstGeom prst="rect">
            <a:avLst/>
          </a:prstGeom>
          <a:noFill/>
        </p:spPr>
        <p:txBody>
          <a:bodyPr>
            <a:spAutoFit/>
          </a:bodyPr>
          <a:lstStyle/>
          <a:p>
            <a:pPr eaLnBrk="1" hangingPunct="1">
              <a:defRPr/>
            </a:pPr>
            <a:endParaRPr lang="en-US" sz="1800" b="1" dirty="0">
              <a:solidFill>
                <a:schemeClr val="accent1">
                  <a:lumMod val="50000"/>
                </a:schemeClr>
              </a:solidFill>
              <a:ea typeface="ＭＳ Ｐゴシック" charset="0"/>
              <a:cs typeface="ＭＳ Ｐゴシック" charset="0"/>
            </a:endParaRPr>
          </a:p>
          <a:p>
            <a:pPr marL="285750" indent="-285750" eaLnBrk="1" hangingPunct="1">
              <a:buFont typeface="Arial"/>
              <a:buChar char="•"/>
              <a:defRPr/>
            </a:pPr>
            <a:r>
              <a:rPr lang="en-US" sz="1800" b="1" dirty="0">
                <a:solidFill>
                  <a:schemeClr val="accent1">
                    <a:lumMod val="50000"/>
                  </a:schemeClr>
                </a:solidFill>
                <a:ea typeface="ＭＳ Ｐゴシック" charset="0"/>
                <a:cs typeface="ＭＳ Ｐゴシック" charset="0"/>
              </a:rPr>
              <a:t>Sketch the circuit diagram. </a:t>
            </a:r>
          </a:p>
          <a:p>
            <a:pPr marL="285750" indent="-285750" eaLnBrk="1" hangingPunct="1">
              <a:buFont typeface="Arial"/>
              <a:buChar char="•"/>
              <a:defRPr/>
            </a:pPr>
            <a:endParaRPr lang="en-US" sz="1800" b="1" dirty="0">
              <a:solidFill>
                <a:schemeClr val="accent1">
                  <a:lumMod val="50000"/>
                </a:schemeClr>
              </a:solidFill>
              <a:ea typeface="ＭＳ Ｐゴシック" charset="0"/>
              <a:cs typeface="ＭＳ Ｐゴシック" charset="0"/>
            </a:endParaRPr>
          </a:p>
          <a:p>
            <a:pPr marL="285750" indent="-285750" eaLnBrk="1" hangingPunct="1">
              <a:buFont typeface="Arial"/>
              <a:buChar char="•"/>
              <a:defRPr/>
            </a:pPr>
            <a:r>
              <a:rPr lang="en-US" sz="1800" b="1" dirty="0">
                <a:solidFill>
                  <a:schemeClr val="accent1">
                    <a:lumMod val="50000"/>
                  </a:schemeClr>
                </a:solidFill>
                <a:ea typeface="ＭＳ Ｐゴシック" charset="0"/>
                <a:cs typeface="ＭＳ Ｐゴシック" charset="0"/>
              </a:rPr>
              <a:t>Predict the relative bulb brightness. </a:t>
            </a:r>
          </a:p>
          <a:p>
            <a:pPr marL="285750" indent="-285750" eaLnBrk="1" hangingPunct="1">
              <a:buFont typeface="Arial"/>
              <a:buChar char="•"/>
              <a:defRPr/>
            </a:pPr>
            <a:endParaRPr lang="en-US" sz="1800" b="1" dirty="0">
              <a:solidFill>
                <a:schemeClr val="accent1">
                  <a:lumMod val="50000"/>
                </a:schemeClr>
              </a:solidFill>
              <a:ea typeface="ＭＳ Ｐゴシック" charset="0"/>
              <a:cs typeface="ＭＳ Ｐゴシック" charset="0"/>
            </a:endParaRPr>
          </a:p>
          <a:p>
            <a:pPr marL="285750" indent="-285750" eaLnBrk="1" hangingPunct="1">
              <a:buFont typeface="Arial"/>
              <a:buChar char="•"/>
              <a:defRPr/>
            </a:pPr>
            <a:r>
              <a:rPr lang="en-US" sz="1800" b="1" dirty="0">
                <a:solidFill>
                  <a:schemeClr val="accent1">
                    <a:lumMod val="50000"/>
                  </a:schemeClr>
                </a:solidFill>
                <a:ea typeface="ＭＳ Ｐゴシック" charset="0"/>
                <a:cs typeface="ＭＳ Ｐゴシック" charset="0"/>
              </a:rPr>
              <a:t>Build the circuit and test your predictions.</a:t>
            </a:r>
          </a:p>
          <a:p>
            <a:pPr marL="285750" indent="-285750" eaLnBrk="1" hangingPunct="1">
              <a:buFont typeface="Arial"/>
              <a:buChar char="•"/>
              <a:defRPr/>
            </a:pPr>
            <a:endParaRPr lang="en-US" sz="1800" b="1" dirty="0">
              <a:solidFill>
                <a:schemeClr val="accent1">
                  <a:lumMod val="50000"/>
                </a:schemeClr>
              </a:solidFill>
              <a:ea typeface="ＭＳ Ｐゴシック" charset="0"/>
              <a:cs typeface="ＭＳ Ｐゴシック" charset="0"/>
            </a:endParaRPr>
          </a:p>
          <a:p>
            <a:pPr marL="285750" indent="-285750" eaLnBrk="1" hangingPunct="1">
              <a:buFont typeface="Arial"/>
              <a:buChar char="•"/>
              <a:defRPr/>
            </a:pPr>
            <a:r>
              <a:rPr lang="en-US" sz="1800" b="1" dirty="0">
                <a:solidFill>
                  <a:schemeClr val="accent1">
                    <a:lumMod val="50000"/>
                  </a:schemeClr>
                </a:solidFill>
                <a:ea typeface="ＭＳ Ｐゴシック" charset="0"/>
                <a:cs typeface="ＭＳ Ｐゴシック" charset="0"/>
              </a:rPr>
              <a:t>Is there a second way you could have designed your circuit?</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Series circuits</a:t>
            </a:r>
            <a:endParaRPr lang="en-US" dirty="0">
              <a:solidFill>
                <a:srgbClr val="254061"/>
              </a:solidFill>
              <a:latin typeface="Arial" charset="0"/>
              <a:ea typeface="ＭＳ Ｐゴシック" charset="0"/>
              <a:cs typeface="ＭＳ Ｐゴシック" charset="0"/>
            </a:endParaRPr>
          </a:p>
        </p:txBody>
      </p:sp>
      <p:sp>
        <p:nvSpPr>
          <p:cNvPr id="4" name="TextBox 3"/>
          <p:cNvSpPr txBox="1"/>
          <p:nvPr/>
        </p:nvSpPr>
        <p:spPr>
          <a:xfrm>
            <a:off x="506413" y="968375"/>
            <a:ext cx="7862887" cy="747713"/>
          </a:xfrm>
          <a:prstGeom prst="rect">
            <a:avLst/>
          </a:prstGeom>
          <a:noFill/>
        </p:spPr>
        <p:txBody>
          <a:bodyPr>
            <a:spAutoFit/>
          </a:bodyPr>
          <a:lstStyle/>
          <a:p>
            <a:pPr algn="ctr" eaLnBrk="1" hangingPunct="1">
              <a:lnSpc>
                <a:spcPct val="120000"/>
              </a:lnSpc>
              <a:defRPr/>
            </a:pPr>
            <a:r>
              <a:rPr lang="en-US" sz="1800" b="1" dirty="0">
                <a:solidFill>
                  <a:schemeClr val="accent1">
                    <a:lumMod val="50000"/>
                  </a:schemeClr>
                </a:solidFill>
                <a:ea typeface="ＭＳ Ｐゴシック" charset="0"/>
                <a:cs typeface="ＭＳ Ｐゴシック" charset="0"/>
              </a:rPr>
              <a:t>The battery and the resistors in these circuits are identical.</a:t>
            </a:r>
          </a:p>
          <a:p>
            <a:pPr algn="ctr" eaLnBrk="1" hangingPunct="1">
              <a:lnSpc>
                <a:spcPct val="120000"/>
              </a:lnSpc>
              <a:defRPr/>
            </a:pPr>
            <a:r>
              <a:rPr lang="en-US" sz="1800" b="1" dirty="0">
                <a:solidFill>
                  <a:srgbClr val="0000FF"/>
                </a:solidFill>
                <a:ea typeface="ＭＳ Ｐゴシック" charset="0"/>
                <a:cs typeface="ＭＳ Ｐゴシック" charset="0"/>
              </a:rPr>
              <a:t>What is </a:t>
            </a:r>
            <a:r>
              <a:rPr lang="en-US" sz="1800" b="1" u="sng" dirty="0">
                <a:solidFill>
                  <a:srgbClr val="0000FF"/>
                </a:solidFill>
                <a:ea typeface="ＭＳ Ｐゴシック" charset="0"/>
                <a:cs typeface="ＭＳ Ｐゴシック" charset="0"/>
              </a:rPr>
              <a:t>different</a:t>
            </a:r>
            <a:r>
              <a:rPr lang="en-US" sz="1800" b="1" dirty="0">
                <a:solidFill>
                  <a:srgbClr val="0000FF"/>
                </a:solidFill>
                <a:ea typeface="ＭＳ Ｐゴシック" charset="0"/>
                <a:cs typeface="ＭＳ Ｐゴシック" charset="0"/>
              </a:rPr>
              <a:t> about these circuits?</a:t>
            </a:r>
          </a:p>
        </p:txBody>
      </p:sp>
      <p:pic>
        <p:nvPicPr>
          <p:cNvPr id="36868" name="Picture 8" descr="Screen shot 2013-10-07 at 9.16.01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5213" y="1835150"/>
            <a:ext cx="6583362"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626" name="TextBox 6"/>
          <p:cNvSpPr txBox="1">
            <a:spLocks noChangeArrowheads="1"/>
          </p:cNvSpPr>
          <p:nvPr/>
        </p:nvSpPr>
        <p:spPr bwMode="auto">
          <a:xfrm>
            <a:off x="1628775" y="1009650"/>
            <a:ext cx="5594350" cy="646113"/>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ctr" eaLnBrk="1" hangingPunct="1">
              <a:defRPr/>
            </a:pPr>
            <a:r>
              <a:rPr lang="en-US" sz="1800" b="1" dirty="0">
                <a:solidFill>
                  <a:schemeClr val="accent1">
                    <a:lumMod val="50000"/>
                  </a:schemeClr>
                </a:solidFill>
              </a:rPr>
              <a:t>The circuit with 3 resistors is 3 times harder for the current to flow through. </a:t>
            </a:r>
            <a:endParaRPr lang="en-US" sz="1800" b="1" dirty="0" smtClean="0">
              <a:solidFill>
                <a:schemeClr val="accent1">
                  <a:lumMod val="50000"/>
                </a:schemeClr>
              </a:solidFill>
            </a:endParaRPr>
          </a:p>
        </p:txBody>
      </p:sp>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Series circuits</a:t>
            </a:r>
            <a:endParaRPr lang="en-US" dirty="0">
              <a:solidFill>
                <a:srgbClr val="254061"/>
              </a:solidFill>
              <a:latin typeface="Arial" charset="0"/>
              <a:ea typeface="ＭＳ Ｐゴシック" charset="0"/>
              <a:cs typeface="ＭＳ Ｐゴシック" charset="0"/>
            </a:endParaRPr>
          </a:p>
        </p:txBody>
      </p:sp>
      <p:sp>
        <p:nvSpPr>
          <p:cNvPr id="6" name="TextBox 5"/>
          <p:cNvSpPr txBox="1"/>
          <p:nvPr/>
        </p:nvSpPr>
        <p:spPr>
          <a:xfrm>
            <a:off x="873125" y="3984625"/>
            <a:ext cx="7450138" cy="747713"/>
          </a:xfrm>
          <a:prstGeom prst="rect">
            <a:avLst/>
          </a:prstGeom>
          <a:noFill/>
        </p:spPr>
        <p:txBody>
          <a:bodyPr>
            <a:spAutoFit/>
          </a:bodyPr>
          <a:lstStyle/>
          <a:p>
            <a:pPr algn="ctr" eaLnBrk="1" hangingPunct="1">
              <a:lnSpc>
                <a:spcPct val="120000"/>
              </a:lnSpc>
              <a:defRPr/>
            </a:pPr>
            <a:r>
              <a:rPr lang="en-US" sz="1800" b="1" dirty="0">
                <a:solidFill>
                  <a:schemeClr val="accent1">
                    <a:lumMod val="50000"/>
                  </a:schemeClr>
                </a:solidFill>
                <a:ea typeface="ＭＳ Ｐゴシック" charset="0"/>
                <a:cs typeface="ＭＳ Ｐゴシック" charset="0"/>
              </a:rPr>
              <a:t>When you add resistors in series, </a:t>
            </a:r>
            <a:r>
              <a:rPr lang="en-US" sz="1800" b="1" i="1" dirty="0">
                <a:solidFill>
                  <a:srgbClr val="0000FF"/>
                </a:solidFill>
                <a:ea typeface="ＭＳ Ｐゴシック" charset="0"/>
                <a:cs typeface="ＭＳ Ｐゴシック" charset="0"/>
              </a:rPr>
              <a:t>equivalent</a:t>
            </a:r>
            <a:r>
              <a:rPr lang="en-US" sz="1800" b="1" dirty="0">
                <a:solidFill>
                  <a:schemeClr val="accent1">
                    <a:lumMod val="50000"/>
                  </a:schemeClr>
                </a:solidFill>
                <a:ea typeface="ＭＳ Ｐゴシック" charset="0"/>
                <a:cs typeface="ＭＳ Ｐゴシック" charset="0"/>
              </a:rPr>
              <a:t> </a:t>
            </a:r>
            <a:r>
              <a:rPr lang="en-US" sz="1800" b="1" i="1" dirty="0">
                <a:solidFill>
                  <a:srgbClr val="0000FF"/>
                </a:solidFill>
                <a:ea typeface="ＭＳ Ｐゴシック" charset="0"/>
                <a:cs typeface="ＭＳ Ｐゴシック" charset="0"/>
              </a:rPr>
              <a:t>resistance </a:t>
            </a:r>
            <a:r>
              <a:rPr lang="en-US" sz="1800" b="1" dirty="0">
                <a:solidFill>
                  <a:schemeClr val="accent1">
                    <a:lumMod val="50000"/>
                  </a:schemeClr>
                </a:solidFill>
                <a:ea typeface="ＭＳ Ｐゴシック" charset="0"/>
                <a:cs typeface="ＭＳ Ｐゴシック" charset="0"/>
              </a:rPr>
              <a:t>increases and current flow decreases:  </a:t>
            </a:r>
            <a:r>
              <a:rPr lang="en-US" sz="1800" b="1" i="1" dirty="0">
                <a:solidFill>
                  <a:schemeClr val="bg1"/>
                </a:solidFill>
                <a:latin typeface="Times New Roman" charset="0"/>
                <a:ea typeface="ＭＳ Ｐゴシック" charset="0"/>
                <a:cs typeface="Times New Roman" charset="0"/>
              </a:rPr>
              <a:t>I</a:t>
            </a:r>
            <a:r>
              <a:rPr lang="en-US" sz="1800" b="1" baseline="-25000" dirty="0">
                <a:solidFill>
                  <a:schemeClr val="bg1"/>
                </a:solidFill>
                <a:latin typeface="Times New Roman" charset="0"/>
                <a:ea typeface="ＭＳ Ｐゴシック" charset="0"/>
                <a:cs typeface="Times New Roman" charset="0"/>
              </a:rPr>
              <a:t>3 </a:t>
            </a:r>
            <a:r>
              <a:rPr lang="en-US" sz="1800" b="1" dirty="0">
                <a:solidFill>
                  <a:schemeClr val="bg1"/>
                </a:solidFill>
                <a:latin typeface="Times New Roman" charset="0"/>
                <a:ea typeface="ＭＳ Ｐゴシック" charset="0"/>
                <a:cs typeface="Times New Roman" charset="0"/>
              </a:rPr>
              <a:t>&lt; </a:t>
            </a:r>
            <a:r>
              <a:rPr lang="en-US" sz="1800" b="1" i="1" dirty="0">
                <a:solidFill>
                  <a:schemeClr val="bg1"/>
                </a:solidFill>
                <a:latin typeface="Times New Roman" charset="0"/>
                <a:ea typeface="ＭＳ Ｐゴシック" charset="0"/>
                <a:cs typeface="Times New Roman" charset="0"/>
              </a:rPr>
              <a:t>I</a:t>
            </a:r>
            <a:r>
              <a:rPr lang="en-US" sz="1800" b="1" baseline="-25000" dirty="0">
                <a:solidFill>
                  <a:schemeClr val="bg1"/>
                </a:solidFill>
                <a:latin typeface="Times New Roman" charset="0"/>
                <a:ea typeface="ＭＳ Ｐゴシック" charset="0"/>
                <a:cs typeface="Times New Roman" charset="0"/>
              </a:rPr>
              <a:t>2</a:t>
            </a:r>
            <a:r>
              <a:rPr lang="en-US" sz="1800" b="1" dirty="0">
                <a:solidFill>
                  <a:schemeClr val="bg1"/>
                </a:solidFill>
                <a:latin typeface="Times New Roman" charset="0"/>
                <a:ea typeface="ＭＳ Ｐゴシック" charset="0"/>
                <a:cs typeface="Times New Roman" charset="0"/>
              </a:rPr>
              <a:t> &lt; </a:t>
            </a:r>
            <a:r>
              <a:rPr lang="en-US" sz="1800" b="1" i="1" dirty="0">
                <a:solidFill>
                  <a:schemeClr val="bg1"/>
                </a:solidFill>
                <a:latin typeface="Times New Roman" charset="0"/>
                <a:ea typeface="ＭＳ Ｐゴシック" charset="0"/>
                <a:cs typeface="Times New Roman" charset="0"/>
              </a:rPr>
              <a:t>I</a:t>
            </a:r>
            <a:r>
              <a:rPr lang="en-US" sz="1800" b="1" baseline="-25000" dirty="0">
                <a:solidFill>
                  <a:schemeClr val="bg1"/>
                </a:solidFill>
                <a:latin typeface="Times New Roman" charset="0"/>
                <a:ea typeface="ＭＳ Ｐゴシック" charset="0"/>
                <a:cs typeface="Times New Roman" charset="0"/>
              </a:rPr>
              <a:t>1</a:t>
            </a:r>
            <a:endParaRPr lang="en-US" sz="1800" b="1" dirty="0">
              <a:solidFill>
                <a:schemeClr val="bg1"/>
              </a:solidFill>
              <a:latin typeface="Times New Roman" charset="0"/>
              <a:ea typeface="ＭＳ Ｐゴシック" charset="0"/>
              <a:cs typeface="Times New Roman" charset="0"/>
            </a:endParaRPr>
          </a:p>
        </p:txBody>
      </p:sp>
      <p:pic>
        <p:nvPicPr>
          <p:cNvPr id="38917" name="Picture 9" descr="Screen shot 2013-10-07 at 9.16.01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5213" y="1835150"/>
            <a:ext cx="6583362"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TextBox 7"/>
          <p:cNvSpPr txBox="1">
            <a:spLocks noChangeArrowheads="1"/>
          </p:cNvSpPr>
          <p:nvPr/>
        </p:nvSpPr>
        <p:spPr bwMode="auto">
          <a:xfrm>
            <a:off x="1179513" y="2152650"/>
            <a:ext cx="4937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b="1" i="1">
                <a:solidFill>
                  <a:schemeClr val="bg1"/>
                </a:solidFill>
                <a:latin typeface="Times New Roman" pitchFamily="18" charset="0"/>
                <a:cs typeface="Times New Roman" pitchFamily="18" charset="0"/>
              </a:rPr>
              <a:t>I</a:t>
            </a:r>
            <a:r>
              <a:rPr lang="en-US" altLang="en-US" sz="1600" b="1" baseline="-25000">
                <a:solidFill>
                  <a:schemeClr val="bg1"/>
                </a:solidFill>
                <a:latin typeface="Times New Roman" pitchFamily="18" charset="0"/>
                <a:cs typeface="Times New Roman" pitchFamily="18" charset="0"/>
              </a:rPr>
              <a:t>1</a:t>
            </a:r>
          </a:p>
        </p:txBody>
      </p:sp>
      <p:sp>
        <p:nvSpPr>
          <p:cNvPr id="38919" name="TextBox 8"/>
          <p:cNvSpPr txBox="1">
            <a:spLocks noChangeArrowheads="1"/>
          </p:cNvSpPr>
          <p:nvPr/>
        </p:nvSpPr>
        <p:spPr bwMode="auto">
          <a:xfrm>
            <a:off x="3452813" y="2157413"/>
            <a:ext cx="4937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b="1" i="1">
                <a:solidFill>
                  <a:schemeClr val="bg1"/>
                </a:solidFill>
                <a:latin typeface="Times New Roman" pitchFamily="18" charset="0"/>
                <a:cs typeface="Times New Roman" pitchFamily="18" charset="0"/>
              </a:rPr>
              <a:t>I</a:t>
            </a:r>
            <a:r>
              <a:rPr lang="en-US" altLang="en-US" sz="1600" b="1" baseline="-25000">
                <a:solidFill>
                  <a:schemeClr val="bg1"/>
                </a:solidFill>
                <a:latin typeface="Times New Roman" pitchFamily="18" charset="0"/>
                <a:cs typeface="Times New Roman" pitchFamily="18" charset="0"/>
              </a:rPr>
              <a:t>2</a:t>
            </a:r>
          </a:p>
        </p:txBody>
      </p:sp>
      <p:sp>
        <p:nvSpPr>
          <p:cNvPr id="38920" name="TextBox 9"/>
          <p:cNvSpPr txBox="1">
            <a:spLocks noChangeArrowheads="1"/>
          </p:cNvSpPr>
          <p:nvPr/>
        </p:nvSpPr>
        <p:spPr bwMode="auto">
          <a:xfrm>
            <a:off x="5770563" y="2151063"/>
            <a:ext cx="4937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b="1" i="1">
                <a:solidFill>
                  <a:schemeClr val="bg1"/>
                </a:solidFill>
                <a:latin typeface="Times New Roman" pitchFamily="18" charset="0"/>
                <a:cs typeface="Times New Roman" pitchFamily="18" charset="0"/>
              </a:rPr>
              <a:t>I</a:t>
            </a:r>
            <a:r>
              <a:rPr lang="en-US" altLang="en-US" sz="1600" b="1" baseline="-25000">
                <a:solidFill>
                  <a:schemeClr val="bg1"/>
                </a:solidFill>
                <a:latin typeface="Times New Roman" pitchFamily="18" charset="0"/>
                <a:cs typeface="Times New Roman" pitchFamily="18" charset="0"/>
              </a:rPr>
              <a:t>3</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txBox="1">
            <a:spLocks/>
          </p:cNvSpPr>
          <p:nvPr/>
        </p:nvSpPr>
        <p:spPr bwMode="auto">
          <a:xfrm>
            <a:off x="590550" y="1004888"/>
            <a:ext cx="7086600" cy="293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What is “</a:t>
            </a:r>
            <a:r>
              <a:rPr lang="en-US" altLang="ja-JP" sz="1800" b="1" i="1">
                <a:solidFill>
                  <a:srgbClr val="0000FF"/>
                </a:solidFill>
              </a:rPr>
              <a:t>equivalent resistance</a:t>
            </a:r>
            <a:r>
              <a:rPr lang="en-US" altLang="en-US" sz="1800" b="1">
                <a:solidFill>
                  <a:srgbClr val="254061"/>
                </a:solidFill>
              </a:rPr>
              <a:t>”</a:t>
            </a:r>
            <a:r>
              <a:rPr lang="en-US" altLang="ja-JP" sz="1800" b="1">
                <a:solidFill>
                  <a:srgbClr val="254061"/>
                </a:solidFill>
              </a:rPr>
              <a:t>?</a:t>
            </a:r>
            <a:endParaRPr lang="en-US" altLang="ja-JP" sz="1800" b="1">
              <a:solidFill>
                <a:schemeClr val="bg1"/>
              </a:solidFill>
            </a:endParaRPr>
          </a:p>
          <a:p>
            <a:pPr lvl="1" eaLnBrk="1" hangingPunct="1">
              <a:spcAft>
                <a:spcPts val="1200"/>
              </a:spcAft>
              <a:buFont typeface="Arial" charset="0"/>
              <a:buChar char="•"/>
            </a:pPr>
            <a:r>
              <a:rPr lang="en-US" altLang="en-US" sz="1800" b="1">
                <a:solidFill>
                  <a:srgbClr val="254061"/>
                </a:solidFill>
              </a:rPr>
              <a:t>Equivalent resistance is the total combined resistance of a group of resistors.</a:t>
            </a:r>
          </a:p>
          <a:p>
            <a:pPr lvl="1" eaLnBrk="1" hangingPunct="1">
              <a:spcAft>
                <a:spcPts val="1200"/>
              </a:spcAft>
              <a:buFont typeface="Arial" charset="0"/>
              <a:buChar char="•"/>
            </a:pPr>
            <a:r>
              <a:rPr lang="en-US" altLang="en-US" sz="1800" b="1">
                <a:solidFill>
                  <a:srgbClr val="254061"/>
                </a:solidFill>
              </a:rPr>
              <a:t>Equivalent resistance has the value of a </a:t>
            </a:r>
            <a:r>
              <a:rPr lang="en-US" altLang="en-US" sz="1800" b="1" u="sng">
                <a:solidFill>
                  <a:srgbClr val="254061"/>
                </a:solidFill>
              </a:rPr>
              <a:t>single resistor</a:t>
            </a:r>
            <a:r>
              <a:rPr lang="en-US" altLang="en-US" sz="1800" b="1">
                <a:solidFill>
                  <a:srgbClr val="254061"/>
                </a:solidFill>
              </a:rPr>
              <a:t> that could replace all the resistors in a circuit, while keeping total current through the circuit the same. </a:t>
            </a:r>
          </a:p>
        </p:txBody>
      </p:sp>
      <p:sp>
        <p:nvSpPr>
          <p:cNvPr id="5" name="Title 1"/>
          <p:cNvSpPr txBox="1">
            <a:spLocks/>
          </p:cNvSpPr>
          <p:nvPr/>
        </p:nvSpPr>
        <p:spPr bwMode="auto">
          <a:xfrm>
            <a:off x="431800" y="0"/>
            <a:ext cx="633253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Objectives</a:t>
            </a:r>
            <a:endParaRPr lang="en-US" dirty="0">
              <a:solidFill>
                <a:srgbClr val="254061"/>
              </a:solidFill>
              <a:latin typeface="Arial" charset="0"/>
              <a:ea typeface="ＭＳ Ｐゴシック" charset="0"/>
              <a:cs typeface="ＭＳ Ｐゴシック" charset="0"/>
            </a:endParaRPr>
          </a:p>
        </p:txBody>
      </p:sp>
      <p:sp>
        <p:nvSpPr>
          <p:cNvPr id="16386" name="Content Placeholder 2"/>
          <p:cNvSpPr txBox="1">
            <a:spLocks/>
          </p:cNvSpPr>
          <p:nvPr/>
        </p:nvSpPr>
        <p:spPr bwMode="auto">
          <a:xfrm>
            <a:off x="577850" y="1047750"/>
            <a:ext cx="6286500" cy="2627313"/>
          </a:xfrm>
          <a:prstGeom prst="rect">
            <a:avLst/>
          </a:prstGeom>
          <a:noFill/>
          <a:ln>
            <a:noFill/>
          </a:ln>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buFont typeface="Arial" charset="0"/>
              <a:buChar char="•"/>
              <a:defRPr/>
            </a:pPr>
            <a:r>
              <a:rPr lang="en-US" sz="1800" b="1" dirty="0" smtClean="0">
                <a:solidFill>
                  <a:schemeClr val="accent1">
                    <a:lumMod val="50000"/>
                  </a:schemeClr>
                </a:solidFill>
              </a:rPr>
              <a:t>Calculate the equivalent resistance for resistors connected in both series and parallel combinations.</a:t>
            </a:r>
          </a:p>
          <a:p>
            <a:pPr eaLnBrk="1" hangingPunct="1">
              <a:spcBef>
                <a:spcPct val="20000"/>
              </a:spcBef>
              <a:spcAft>
                <a:spcPts val="1200"/>
              </a:spcAft>
              <a:buFont typeface="Arial" charset="0"/>
              <a:buChar char="•"/>
              <a:defRPr/>
            </a:pPr>
            <a:r>
              <a:rPr lang="en-US" sz="1800" b="1" dirty="0" smtClean="0">
                <a:solidFill>
                  <a:schemeClr val="accent1">
                    <a:lumMod val="50000"/>
                  </a:schemeClr>
                </a:solidFill>
              </a:rPr>
              <a:t>Construct series and parallel circuits of bulbs (resistors).</a:t>
            </a:r>
          </a:p>
          <a:p>
            <a:pPr eaLnBrk="1" hangingPunct="1">
              <a:spcBef>
                <a:spcPct val="20000"/>
              </a:spcBef>
              <a:spcAft>
                <a:spcPts val="1200"/>
              </a:spcAft>
              <a:buFont typeface="Arial" charset="0"/>
              <a:buChar char="•"/>
              <a:defRPr/>
            </a:pPr>
            <a:r>
              <a:rPr lang="en-US" sz="1800" b="1" dirty="0" smtClean="0">
                <a:solidFill>
                  <a:schemeClr val="accent1">
                    <a:lumMod val="50000"/>
                  </a:schemeClr>
                </a:solidFill>
              </a:rPr>
              <a:t>Observe and explain relative bulb brightness in series and parallel circuits. </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590550" y="4200525"/>
            <a:ext cx="7029450" cy="739775"/>
          </a:xfrm>
          <a:prstGeom prst="rect">
            <a:avLst/>
          </a:prstGeom>
          <a:noFill/>
        </p:spPr>
        <p:txBody>
          <a:bodyPr>
            <a:spAutoFit/>
          </a:bodyPr>
          <a:lstStyle/>
          <a:p>
            <a:pPr marL="0" lvl="1" eaLnBrk="1" hangingPunct="1">
              <a:defRPr/>
            </a:pPr>
            <a:r>
              <a:rPr lang="en-US" sz="1800" b="1" dirty="0">
                <a:solidFill>
                  <a:schemeClr val="accent1">
                    <a:lumMod val="50000"/>
                  </a:schemeClr>
                </a:solidFill>
                <a:ea typeface="ＭＳ Ｐゴシック" charset="0"/>
                <a:cs typeface="ＭＳ Ｐゴシック" charset="0"/>
              </a:rPr>
              <a:t>. . . so they will have the same total current, </a:t>
            </a:r>
            <a:r>
              <a:rPr lang="en-US" sz="1800" b="1" i="1" dirty="0">
                <a:solidFill>
                  <a:schemeClr val="accent1">
                    <a:lumMod val="50000"/>
                  </a:schemeClr>
                </a:solidFill>
                <a:latin typeface="Times New Roman"/>
                <a:ea typeface="ＭＳ Ｐゴシック" charset="0"/>
                <a:cs typeface="Times New Roman"/>
              </a:rPr>
              <a:t>I</a:t>
            </a:r>
            <a:r>
              <a:rPr lang="en-US" sz="1800" b="1" dirty="0">
                <a:solidFill>
                  <a:schemeClr val="accent1">
                    <a:lumMod val="50000"/>
                  </a:schemeClr>
                </a:solidFill>
                <a:ea typeface="ＭＳ Ｐゴシック" charset="0"/>
                <a:cs typeface="ＭＳ Ｐゴシック" charset="0"/>
              </a:rPr>
              <a:t>. </a:t>
            </a:r>
          </a:p>
          <a:p>
            <a:pPr eaLnBrk="1" hangingPunct="1">
              <a:defRPr/>
            </a:pPr>
            <a:endParaRPr lang="en-US" dirty="0">
              <a:ea typeface="ＭＳ Ｐゴシック" charset="0"/>
              <a:cs typeface="ＭＳ Ｐゴシック" charset="0"/>
            </a:endParaRPr>
          </a:p>
        </p:txBody>
      </p:sp>
      <p:sp>
        <p:nvSpPr>
          <p:cNvPr id="32771" name="Content Placeholder 2"/>
          <p:cNvSpPr txBox="1">
            <a:spLocks/>
          </p:cNvSpPr>
          <p:nvPr/>
        </p:nvSpPr>
        <p:spPr bwMode="auto">
          <a:xfrm>
            <a:off x="581025" y="1004888"/>
            <a:ext cx="7421563" cy="450850"/>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smtClean="0">
                <a:solidFill>
                  <a:schemeClr val="accent1">
                    <a:lumMod val="50000"/>
                  </a:schemeClr>
                </a:solidFill>
              </a:rPr>
              <a:t>These two circuits have the same total resistance . . .</a:t>
            </a:r>
            <a:endParaRPr lang="en-US" sz="1800" b="1" dirty="0" smtClean="0">
              <a:solidFill>
                <a:schemeClr val="bg1"/>
              </a:solidFill>
            </a:endParaRPr>
          </a:p>
        </p:txBody>
      </p:sp>
      <p:sp>
        <p:nvSpPr>
          <p:cNvPr id="7" name="Title 1"/>
          <p:cNvSpPr txBox="1">
            <a:spLocks/>
          </p:cNvSpPr>
          <p:nvPr/>
        </p:nvSpPr>
        <p:spPr bwMode="auto">
          <a:xfrm>
            <a:off x="431800" y="0"/>
            <a:ext cx="633253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a:t>
            </a:r>
            <a:endParaRPr lang="en-US" dirty="0">
              <a:solidFill>
                <a:srgbClr val="254061"/>
              </a:solidFill>
              <a:latin typeface="Arial" charset="0"/>
              <a:ea typeface="ＭＳ Ｐゴシック" charset="0"/>
              <a:cs typeface="ＭＳ Ｐゴシック" charset="0"/>
            </a:endParaRPr>
          </a:p>
        </p:txBody>
      </p:sp>
      <p:pic>
        <p:nvPicPr>
          <p:cNvPr id="43013" name="Picture 3" descr="Screen shot 2013-10-07 at 9.38.00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6675" y="1566863"/>
            <a:ext cx="6477000"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8" name="TextBox 6"/>
          <p:cNvSpPr txBox="1">
            <a:spLocks noChangeArrowheads="1"/>
          </p:cNvSpPr>
          <p:nvPr/>
        </p:nvSpPr>
        <p:spPr bwMode="auto">
          <a:xfrm>
            <a:off x="944563" y="1149350"/>
            <a:ext cx="6267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dirty="0">
                <a:solidFill>
                  <a:srgbClr val="254061"/>
                </a:solidFill>
              </a:rPr>
              <a:t>For resistors in series, the equivalent resistance is simply the sum of the individual </a:t>
            </a:r>
            <a:r>
              <a:rPr lang="en-US" altLang="en-US" sz="1800" b="1" dirty="0" smtClean="0">
                <a:solidFill>
                  <a:srgbClr val="254061"/>
                </a:solidFill>
              </a:rPr>
              <a:t>resistances. </a:t>
            </a:r>
            <a:endParaRPr lang="en-US" altLang="en-US" sz="1800" b="1" dirty="0">
              <a:solidFill>
                <a:srgbClr val="254061"/>
              </a:solidFill>
            </a:endParaRPr>
          </a:p>
        </p:txBody>
      </p:sp>
      <p:sp>
        <p:nvSpPr>
          <p:cNvPr id="5" name="Title 1"/>
          <p:cNvSpPr txBox="1">
            <a:spLocks/>
          </p:cNvSpPr>
          <p:nvPr/>
        </p:nvSpPr>
        <p:spPr bwMode="auto">
          <a:xfrm>
            <a:off x="431800" y="0"/>
            <a:ext cx="83502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 series</a:t>
            </a:r>
            <a:endParaRPr lang="en-US" dirty="0">
              <a:solidFill>
                <a:srgbClr val="254061"/>
              </a:solidFill>
              <a:latin typeface="Arial" charset="0"/>
              <a:ea typeface="ＭＳ Ｐゴシック" charset="0"/>
              <a:cs typeface="ＭＳ Ｐゴシック" charset="0"/>
            </a:endParaRPr>
          </a:p>
        </p:txBody>
      </p:sp>
      <p:pic>
        <p:nvPicPr>
          <p:cNvPr id="45060" name="Picture 5" descr="Screen shot 2014-03-05 at 2.24.17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55725" y="2352675"/>
            <a:ext cx="530383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7106" name="Content Placeholder 2"/>
          <p:cNvSpPr txBox="1">
            <a:spLocks/>
          </p:cNvSpPr>
          <p:nvPr/>
        </p:nvSpPr>
        <p:spPr bwMode="auto">
          <a:xfrm>
            <a:off x="671513" y="2481263"/>
            <a:ext cx="154146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dirty="0">
                <a:solidFill>
                  <a:srgbClr val="254061"/>
                </a:solidFill>
              </a:rPr>
              <a:t>Click this </a:t>
            </a:r>
            <a:r>
              <a:rPr lang="en-US" altLang="en-US" sz="1800" b="1" dirty="0" smtClean="0">
                <a:solidFill>
                  <a:srgbClr val="254061"/>
                </a:solidFill>
              </a:rPr>
              <a:t>interactive.</a:t>
            </a:r>
            <a:endParaRPr lang="en-US" altLang="en-US" sz="1800" b="1" dirty="0">
              <a:solidFill>
                <a:srgbClr val="254061"/>
              </a:solidFill>
            </a:endParaRPr>
          </a:p>
        </p:txBody>
      </p:sp>
      <p:sp>
        <p:nvSpPr>
          <p:cNvPr id="10"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Exploring the ideas</a:t>
            </a:r>
            <a:endParaRPr lang="en-US" dirty="0">
              <a:solidFill>
                <a:srgbClr val="254061"/>
              </a:solidFill>
              <a:latin typeface="Arial" charset="0"/>
              <a:ea typeface="ＭＳ Ｐゴシック" charset="0"/>
              <a:cs typeface="ＭＳ Ｐゴシック" charset="0"/>
            </a:endParaRPr>
          </a:p>
        </p:txBody>
      </p:sp>
      <p:cxnSp>
        <p:nvCxnSpPr>
          <p:cNvPr id="9" name="Straight Arrow Connector 8"/>
          <p:cNvCxnSpPr>
            <a:cxnSpLocks noChangeAspect="1"/>
          </p:cNvCxnSpPr>
          <p:nvPr/>
        </p:nvCxnSpPr>
        <p:spPr bwMode="auto">
          <a:xfrm flipV="1">
            <a:off x="2212975" y="2481263"/>
            <a:ext cx="815975" cy="503237"/>
          </a:xfrm>
          <a:prstGeom prst="straightConnector1">
            <a:avLst/>
          </a:prstGeom>
          <a:noFill/>
          <a:ln w="381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2" name="Picture 1" descr="Screen shot 2014-10-13 at 1.48.46 PM.png"/>
          <p:cNvPicPr>
            <a:picLocks noChangeAspect="1"/>
          </p:cNvPicPr>
          <p:nvPr/>
        </p:nvPicPr>
        <p:blipFill>
          <a:blip r:embed="rId3"/>
          <a:stretch>
            <a:fillRect/>
          </a:stretch>
        </p:blipFill>
        <p:spPr>
          <a:xfrm>
            <a:off x="3082925" y="1225550"/>
            <a:ext cx="6000750" cy="3700463"/>
          </a:xfrm>
          <a:prstGeom prst="rect">
            <a:avLst/>
          </a:prstGeom>
          <a:ln w="12700" cmpd="sng">
            <a:solidFill>
              <a:schemeClr val="bg2">
                <a:lumMod val="20000"/>
                <a:lumOff val="80000"/>
              </a:schemeClr>
            </a:solid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9154" name="Content Placeholder 2"/>
          <p:cNvSpPr txBox="1">
            <a:spLocks/>
          </p:cNvSpPr>
          <p:nvPr/>
        </p:nvSpPr>
        <p:spPr bwMode="auto">
          <a:xfrm>
            <a:off x="498475" y="1114425"/>
            <a:ext cx="37877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Tx/>
              <a:buNone/>
            </a:pPr>
            <a:r>
              <a:rPr lang="en-US" altLang="en-US" sz="1800" b="1">
                <a:solidFill>
                  <a:srgbClr val="254061"/>
                </a:solidFill>
              </a:rPr>
              <a:t>A 10 Ω resistor, a 15 Ω resistor, and a 5 Ω resistor are connected in series.  </a:t>
            </a:r>
          </a:p>
          <a:p>
            <a:pPr>
              <a:spcBef>
                <a:spcPct val="0"/>
              </a:spcBef>
              <a:buFontTx/>
              <a:buNone/>
            </a:pPr>
            <a:endParaRPr lang="en-US" altLang="en-US" sz="1800" b="1">
              <a:solidFill>
                <a:srgbClr val="254061"/>
              </a:solidFill>
            </a:endParaRPr>
          </a:p>
          <a:p>
            <a:pPr>
              <a:spcBef>
                <a:spcPct val="0"/>
              </a:spcBef>
              <a:buFontTx/>
              <a:buNone/>
            </a:pPr>
            <a:r>
              <a:rPr lang="en-US" altLang="en-US" sz="1800" b="1">
                <a:solidFill>
                  <a:srgbClr val="254061"/>
                </a:solidFill>
              </a:rPr>
              <a:t>What is the equivalent resistance of this arrangement?    </a:t>
            </a:r>
          </a:p>
          <a:p>
            <a:pPr>
              <a:spcBef>
                <a:spcPct val="0"/>
              </a:spcBef>
              <a:buFontTx/>
              <a:buNone/>
            </a:pPr>
            <a:r>
              <a:rPr lang="en-US" altLang="en-US" sz="1800" b="1">
                <a:solidFill>
                  <a:srgbClr val="254061"/>
                </a:solidFill>
              </a:rPr>
              <a:t>                                                                                                    </a:t>
            </a:r>
          </a:p>
          <a:p>
            <a:pPr eaLnBrk="1" hangingPunct="1">
              <a:spcAft>
                <a:spcPts val="1200"/>
              </a:spcAft>
              <a:buFontTx/>
              <a:buNone/>
            </a:pPr>
            <a:endParaRPr lang="en-US" altLang="en-US" sz="2000">
              <a:solidFill>
                <a:schemeClr val="bg1"/>
              </a:solidFill>
            </a:endParaRPr>
          </a:p>
        </p:txBody>
      </p:sp>
      <p:sp>
        <p:nvSpPr>
          <p:cNvPr id="7" name="Rectangle 6"/>
          <p:cNvSpPr/>
          <p:nvPr/>
        </p:nvSpPr>
        <p:spPr>
          <a:xfrm>
            <a:off x="6950075" y="2019300"/>
            <a:ext cx="404813"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a:xfrm>
            <a:off x="7596188" y="2035175"/>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8243888"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6221413"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49160" name="Picture 1" descr="Screen shot 2014-02-04 at 3.45.0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217613"/>
            <a:ext cx="4754563"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408613" y="2776538"/>
            <a:ext cx="642937" cy="192087"/>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49162" name="TextBox 6"/>
          <p:cNvSpPr txBox="1">
            <a:spLocks noChangeArrowheads="1"/>
          </p:cNvSpPr>
          <p:nvPr/>
        </p:nvSpPr>
        <p:spPr bwMode="auto">
          <a:xfrm>
            <a:off x="6313488" y="274320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10</a:t>
            </a:r>
          </a:p>
        </p:txBody>
      </p:sp>
      <p:sp>
        <p:nvSpPr>
          <p:cNvPr id="49163" name="TextBox 6"/>
          <p:cNvSpPr txBox="1">
            <a:spLocks noChangeArrowheads="1"/>
          </p:cNvSpPr>
          <p:nvPr/>
        </p:nvSpPr>
        <p:spPr bwMode="auto">
          <a:xfrm>
            <a:off x="7221538" y="2741613"/>
            <a:ext cx="636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a:t>
            </a:r>
          </a:p>
        </p:txBody>
      </p:sp>
      <p:sp>
        <p:nvSpPr>
          <p:cNvPr id="49164" name="TextBox 6"/>
          <p:cNvSpPr txBox="1">
            <a:spLocks noChangeArrowheads="1"/>
          </p:cNvSpPr>
          <p:nvPr/>
        </p:nvSpPr>
        <p:spPr bwMode="auto">
          <a:xfrm>
            <a:off x="8121650" y="274637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02" name="Content Placeholder 2"/>
          <p:cNvSpPr txBox="1">
            <a:spLocks/>
          </p:cNvSpPr>
          <p:nvPr/>
        </p:nvSpPr>
        <p:spPr bwMode="auto">
          <a:xfrm>
            <a:off x="498475" y="1114425"/>
            <a:ext cx="37877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Tx/>
              <a:buNone/>
            </a:pPr>
            <a:r>
              <a:rPr lang="en-US" altLang="en-US" sz="1800" b="1">
                <a:solidFill>
                  <a:srgbClr val="254061"/>
                </a:solidFill>
              </a:rPr>
              <a:t>A 10 Ω resistor, a 15 Ω resistor, and a 5 Ω resistor are connected in series.  </a:t>
            </a:r>
          </a:p>
          <a:p>
            <a:pPr>
              <a:spcBef>
                <a:spcPct val="0"/>
              </a:spcBef>
              <a:buFontTx/>
              <a:buNone/>
            </a:pPr>
            <a:endParaRPr lang="en-US" altLang="en-US" sz="1800" b="1">
              <a:solidFill>
                <a:srgbClr val="254061"/>
              </a:solidFill>
            </a:endParaRPr>
          </a:p>
          <a:p>
            <a:pPr>
              <a:spcBef>
                <a:spcPct val="0"/>
              </a:spcBef>
              <a:buFontTx/>
              <a:buNone/>
            </a:pPr>
            <a:r>
              <a:rPr lang="en-US" altLang="en-US" sz="1800" b="1">
                <a:solidFill>
                  <a:srgbClr val="254061"/>
                </a:solidFill>
              </a:rPr>
              <a:t>What is the equivalent resistance of this arrangement?    </a:t>
            </a:r>
          </a:p>
          <a:p>
            <a:pPr>
              <a:spcBef>
                <a:spcPct val="0"/>
              </a:spcBef>
              <a:buFontTx/>
              <a:buNone/>
            </a:pPr>
            <a:r>
              <a:rPr lang="en-US" altLang="en-US" sz="1800" b="1">
                <a:solidFill>
                  <a:srgbClr val="254061"/>
                </a:solidFill>
              </a:rPr>
              <a:t>                                                                                                    </a:t>
            </a:r>
          </a:p>
          <a:p>
            <a:pPr eaLnBrk="1" hangingPunct="1">
              <a:spcAft>
                <a:spcPts val="1200"/>
              </a:spcAft>
              <a:buFontTx/>
              <a:buNone/>
            </a:pPr>
            <a:endParaRPr lang="en-US" altLang="en-US" sz="2000">
              <a:solidFill>
                <a:schemeClr val="bg1"/>
              </a:solidFill>
            </a:endParaRPr>
          </a:p>
        </p:txBody>
      </p:sp>
      <p:sp>
        <p:nvSpPr>
          <p:cNvPr id="7" name="Rectangle 6"/>
          <p:cNvSpPr/>
          <p:nvPr/>
        </p:nvSpPr>
        <p:spPr>
          <a:xfrm>
            <a:off x="6950075" y="2019300"/>
            <a:ext cx="404813"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a:xfrm>
            <a:off x="7596188" y="2035175"/>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8243888"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6221413"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sp>
        <p:nvSpPr>
          <p:cNvPr id="51208" name="TextBox 11"/>
          <p:cNvSpPr txBox="1">
            <a:spLocks noChangeArrowheads="1"/>
          </p:cNvSpPr>
          <p:nvPr/>
        </p:nvSpPr>
        <p:spPr bwMode="auto">
          <a:xfrm>
            <a:off x="631825" y="3205163"/>
            <a:ext cx="3462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10 Ω + 15 Ω + 5 Ω  =  30 Ω</a:t>
            </a:r>
          </a:p>
        </p:txBody>
      </p:sp>
      <p:pic>
        <p:nvPicPr>
          <p:cNvPr id="51209" name="Picture 1" descr="Screen shot 2014-02-04 at 3.45.0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217613"/>
            <a:ext cx="4754563"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408613" y="2776538"/>
            <a:ext cx="642937" cy="192087"/>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51211" name="TextBox 6"/>
          <p:cNvSpPr txBox="1">
            <a:spLocks noChangeArrowheads="1"/>
          </p:cNvSpPr>
          <p:nvPr/>
        </p:nvSpPr>
        <p:spPr bwMode="auto">
          <a:xfrm>
            <a:off x="6313488" y="274320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10</a:t>
            </a:r>
          </a:p>
        </p:txBody>
      </p:sp>
      <p:sp>
        <p:nvSpPr>
          <p:cNvPr id="51212" name="TextBox 6"/>
          <p:cNvSpPr txBox="1">
            <a:spLocks noChangeArrowheads="1"/>
          </p:cNvSpPr>
          <p:nvPr/>
        </p:nvSpPr>
        <p:spPr bwMode="auto">
          <a:xfrm>
            <a:off x="7221538" y="2741613"/>
            <a:ext cx="636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a:t>
            </a:r>
          </a:p>
        </p:txBody>
      </p:sp>
      <p:sp>
        <p:nvSpPr>
          <p:cNvPr id="51213" name="TextBox 6"/>
          <p:cNvSpPr txBox="1">
            <a:spLocks noChangeArrowheads="1"/>
          </p:cNvSpPr>
          <p:nvPr/>
        </p:nvSpPr>
        <p:spPr bwMode="auto">
          <a:xfrm>
            <a:off x="8121650" y="274637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5</a:t>
            </a:r>
          </a:p>
        </p:txBody>
      </p:sp>
      <p:sp>
        <p:nvSpPr>
          <p:cNvPr id="51214" name="TextBox 6"/>
          <p:cNvSpPr txBox="1">
            <a:spLocks noChangeArrowheads="1"/>
          </p:cNvSpPr>
          <p:nvPr/>
        </p:nvSpPr>
        <p:spPr bwMode="auto">
          <a:xfrm>
            <a:off x="5354638" y="273685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30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3250" name="Content Placeholder 2"/>
          <p:cNvSpPr txBox="1">
            <a:spLocks/>
          </p:cNvSpPr>
          <p:nvPr/>
        </p:nvSpPr>
        <p:spPr bwMode="auto">
          <a:xfrm>
            <a:off x="498475" y="1114425"/>
            <a:ext cx="37877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Two strings of tree lights, each with a resistance of 150 Ω, are connected together in series. </a:t>
            </a:r>
          </a:p>
          <a:p>
            <a:pPr eaLnBrk="1" hangingPunct="1">
              <a:spcAft>
                <a:spcPts val="1200"/>
              </a:spcAft>
              <a:buFontTx/>
              <a:buNone/>
            </a:pPr>
            <a:r>
              <a:rPr lang="en-US" altLang="en-US" sz="1800" b="1">
                <a:solidFill>
                  <a:srgbClr val="254061"/>
                </a:solidFill>
              </a:rPr>
              <a:t>What is the </a:t>
            </a:r>
            <a:r>
              <a:rPr lang="en-US" altLang="en-US" sz="1800" b="1" i="1">
                <a:solidFill>
                  <a:srgbClr val="254061"/>
                </a:solidFill>
                <a:latin typeface="Times New Roman" pitchFamily="18" charset="0"/>
                <a:cs typeface="Times New Roman" pitchFamily="18" charset="0"/>
              </a:rPr>
              <a:t>R</a:t>
            </a:r>
            <a:r>
              <a:rPr lang="en-US" altLang="en-US" sz="18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a:t>
            </a:r>
          </a:p>
          <a:p>
            <a:pPr eaLnBrk="1" hangingPunct="1">
              <a:spcAft>
                <a:spcPts val="1200"/>
              </a:spcAft>
              <a:buFontTx/>
              <a:buNone/>
            </a:pPr>
            <a:endParaRPr lang="en-US" altLang="en-US" sz="2000">
              <a:solidFill>
                <a:schemeClr val="bg1"/>
              </a:solidFill>
              <a:cs typeface="Times New Roman" pitchFamily="18" charset="0"/>
            </a:endParaRPr>
          </a:p>
        </p:txBody>
      </p:sp>
      <p:sp>
        <p:nvSpPr>
          <p:cNvPr id="7" name="Rectangle 6"/>
          <p:cNvSpPr/>
          <p:nvPr/>
        </p:nvSpPr>
        <p:spPr>
          <a:xfrm>
            <a:off x="6950075" y="2019300"/>
            <a:ext cx="404813"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a:xfrm>
            <a:off x="7596188" y="2035175"/>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8243888"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6221413"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53256" name="Picture 1" descr="Screen shot 2014-02-04 at 3.45.0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217613"/>
            <a:ext cx="4754563"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408613" y="2776538"/>
            <a:ext cx="642937" cy="192087"/>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53258" name="TextBox 6"/>
          <p:cNvSpPr txBox="1">
            <a:spLocks noChangeArrowheads="1"/>
          </p:cNvSpPr>
          <p:nvPr/>
        </p:nvSpPr>
        <p:spPr bwMode="auto">
          <a:xfrm>
            <a:off x="6313488" y="274320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3259" name="TextBox 6"/>
          <p:cNvSpPr txBox="1">
            <a:spLocks noChangeArrowheads="1"/>
          </p:cNvSpPr>
          <p:nvPr/>
        </p:nvSpPr>
        <p:spPr bwMode="auto">
          <a:xfrm>
            <a:off x="7221538" y="2741613"/>
            <a:ext cx="636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3260" name="TextBox 6"/>
          <p:cNvSpPr txBox="1">
            <a:spLocks noChangeArrowheads="1"/>
          </p:cNvSpPr>
          <p:nvPr/>
        </p:nvSpPr>
        <p:spPr bwMode="auto">
          <a:xfrm>
            <a:off x="8121650" y="274637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5298" name="Content Placeholder 2"/>
          <p:cNvSpPr txBox="1">
            <a:spLocks/>
          </p:cNvSpPr>
          <p:nvPr/>
        </p:nvSpPr>
        <p:spPr bwMode="auto">
          <a:xfrm>
            <a:off x="498475" y="1114425"/>
            <a:ext cx="37877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Two strings of tree lights, each with a resistance of 150 Ω, are connected together in series. </a:t>
            </a:r>
          </a:p>
          <a:p>
            <a:pPr eaLnBrk="1" hangingPunct="1">
              <a:spcAft>
                <a:spcPts val="1200"/>
              </a:spcAft>
              <a:buFontTx/>
              <a:buNone/>
            </a:pPr>
            <a:r>
              <a:rPr lang="en-US" altLang="en-US" sz="1800" b="1">
                <a:solidFill>
                  <a:srgbClr val="254061"/>
                </a:solidFill>
              </a:rPr>
              <a:t>What is the </a:t>
            </a:r>
            <a:r>
              <a:rPr lang="en-US" altLang="en-US" sz="1800" b="1" i="1">
                <a:solidFill>
                  <a:srgbClr val="254061"/>
                </a:solidFill>
                <a:latin typeface="Times New Roman" pitchFamily="18" charset="0"/>
                <a:cs typeface="Times New Roman" pitchFamily="18" charset="0"/>
              </a:rPr>
              <a:t>R</a:t>
            </a:r>
            <a:r>
              <a:rPr lang="en-US" altLang="en-US" sz="18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a:t>
            </a:r>
          </a:p>
          <a:p>
            <a:pPr eaLnBrk="1" hangingPunct="1">
              <a:spcAft>
                <a:spcPts val="1200"/>
              </a:spcAft>
              <a:buFontTx/>
              <a:buNone/>
            </a:pPr>
            <a:endParaRPr lang="en-US" altLang="en-US" sz="2000">
              <a:solidFill>
                <a:schemeClr val="bg1"/>
              </a:solidFill>
              <a:cs typeface="Times New Roman" pitchFamily="18" charset="0"/>
            </a:endParaRPr>
          </a:p>
        </p:txBody>
      </p:sp>
      <p:sp>
        <p:nvSpPr>
          <p:cNvPr id="7" name="Rectangle 6"/>
          <p:cNvSpPr/>
          <p:nvPr/>
        </p:nvSpPr>
        <p:spPr>
          <a:xfrm>
            <a:off x="6950075" y="2019300"/>
            <a:ext cx="404813"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a:xfrm>
            <a:off x="7596188" y="2035175"/>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8243888"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6221413"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55304" name="Picture 1" descr="Screen shot 2014-02-04 at 3.45.0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217613"/>
            <a:ext cx="4754563"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408613" y="2776538"/>
            <a:ext cx="642937" cy="192087"/>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55306" name="TextBox 6"/>
          <p:cNvSpPr txBox="1">
            <a:spLocks noChangeArrowheads="1"/>
          </p:cNvSpPr>
          <p:nvPr/>
        </p:nvSpPr>
        <p:spPr bwMode="auto">
          <a:xfrm>
            <a:off x="6313488" y="274320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5307" name="TextBox 6"/>
          <p:cNvSpPr txBox="1">
            <a:spLocks noChangeArrowheads="1"/>
          </p:cNvSpPr>
          <p:nvPr/>
        </p:nvSpPr>
        <p:spPr bwMode="auto">
          <a:xfrm>
            <a:off x="7221538" y="2741613"/>
            <a:ext cx="636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5308" name="TextBox 6"/>
          <p:cNvSpPr txBox="1">
            <a:spLocks noChangeArrowheads="1"/>
          </p:cNvSpPr>
          <p:nvPr/>
        </p:nvSpPr>
        <p:spPr bwMode="auto">
          <a:xfrm>
            <a:off x="8121650" y="274637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0</a:t>
            </a:r>
          </a:p>
        </p:txBody>
      </p:sp>
      <p:sp>
        <p:nvSpPr>
          <p:cNvPr id="55309" name="TextBox 6"/>
          <p:cNvSpPr txBox="1">
            <a:spLocks noChangeArrowheads="1"/>
          </p:cNvSpPr>
          <p:nvPr/>
        </p:nvSpPr>
        <p:spPr bwMode="auto">
          <a:xfrm>
            <a:off x="5354638" y="273685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300</a:t>
            </a:r>
          </a:p>
        </p:txBody>
      </p:sp>
      <p:sp>
        <p:nvSpPr>
          <p:cNvPr id="55310" name="TextBox 1"/>
          <p:cNvSpPr txBox="1">
            <a:spLocks noChangeArrowheads="1"/>
          </p:cNvSpPr>
          <p:nvPr/>
        </p:nvSpPr>
        <p:spPr bwMode="auto">
          <a:xfrm>
            <a:off x="2525713" y="2144713"/>
            <a:ext cx="908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300 Ω</a:t>
            </a:r>
          </a:p>
        </p:txBody>
      </p:sp>
      <p:sp>
        <p:nvSpPr>
          <p:cNvPr id="19" name="Content Placeholder 2"/>
          <p:cNvSpPr txBox="1">
            <a:spLocks/>
          </p:cNvSpPr>
          <p:nvPr/>
        </p:nvSpPr>
        <p:spPr bwMode="auto">
          <a:xfrm>
            <a:off x="466725" y="2754313"/>
            <a:ext cx="3876675" cy="663575"/>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a:solidFill>
                  <a:schemeClr val="accent1">
                    <a:lumMod val="50000"/>
                  </a:schemeClr>
                </a:solidFill>
              </a:rPr>
              <a:t>W</a:t>
            </a:r>
            <a:r>
              <a:rPr lang="en-US" sz="1800" b="1" dirty="0" smtClean="0">
                <a:solidFill>
                  <a:schemeClr val="accent1">
                    <a:lumMod val="50000"/>
                  </a:schemeClr>
                </a:solidFill>
              </a:rPr>
              <a:t>hen you add resistors in </a:t>
            </a:r>
            <a:r>
              <a:rPr lang="en-US" sz="1800" b="1" dirty="0" smtClean="0">
                <a:solidFill>
                  <a:schemeClr val="accent1">
                    <a:lumMod val="50000"/>
                  </a:schemeClr>
                </a:solidFill>
              </a:rPr>
              <a:t>series, </a:t>
            </a:r>
            <a:r>
              <a:rPr lang="en-US" sz="1800" b="1" dirty="0" smtClean="0">
                <a:solidFill>
                  <a:schemeClr val="accent1">
                    <a:lumMod val="50000"/>
                  </a:schemeClr>
                </a:solidFill>
              </a:rPr>
              <a:t>does </a:t>
            </a:r>
            <a:r>
              <a:rPr lang="en-US" sz="1800" b="1" i="1" dirty="0">
                <a:solidFill>
                  <a:schemeClr val="accent1">
                    <a:lumMod val="50000"/>
                  </a:schemeClr>
                </a:solidFill>
                <a:latin typeface="Times New Roman"/>
                <a:cs typeface="Times New Roman"/>
              </a:rPr>
              <a:t>R</a:t>
            </a:r>
            <a:r>
              <a:rPr lang="en-US" b="1" i="1" baseline="-25000" dirty="0">
                <a:solidFill>
                  <a:schemeClr val="accent1">
                    <a:lumMod val="50000"/>
                  </a:schemeClr>
                </a:solidFill>
                <a:latin typeface="Times New Roman"/>
                <a:cs typeface="Times New Roman"/>
              </a:rPr>
              <a:t>eq</a:t>
            </a:r>
            <a:r>
              <a:rPr lang="en-US" sz="1800" b="1" i="1" baseline="-25000" dirty="0">
                <a:solidFill>
                  <a:schemeClr val="accent1">
                    <a:lumMod val="50000"/>
                  </a:schemeClr>
                </a:solidFill>
                <a:latin typeface="Times New Roman"/>
                <a:cs typeface="Times New Roman"/>
              </a:rPr>
              <a:t> </a:t>
            </a:r>
            <a:r>
              <a:rPr lang="en-US" sz="1800" b="1" i="1" dirty="0" smtClean="0">
                <a:solidFill>
                  <a:schemeClr val="accent1">
                    <a:lumMod val="50000"/>
                  </a:schemeClr>
                </a:solidFill>
                <a:latin typeface="Times New Roman"/>
                <a:cs typeface="Times New Roman"/>
              </a:rPr>
              <a:t> </a:t>
            </a:r>
            <a:r>
              <a:rPr lang="en-US" sz="1800" b="1" dirty="0" smtClean="0">
                <a:solidFill>
                  <a:schemeClr val="accent1">
                    <a:lumMod val="50000"/>
                  </a:schemeClr>
                </a:solidFill>
              </a:rPr>
              <a:t>increase or decrease? </a:t>
            </a:r>
            <a:endParaRPr lang="en-US" sz="1800" b="1" dirty="0">
              <a:solidFill>
                <a:schemeClr val="accent1">
                  <a:lumMod val="50000"/>
                </a:schemeClr>
              </a:solidFill>
            </a:endParaRPr>
          </a:p>
        </p:txBody>
      </p:sp>
      <p:sp>
        <p:nvSpPr>
          <p:cNvPr id="21" name="Content Placeholder 2"/>
          <p:cNvSpPr txBox="1">
            <a:spLocks/>
          </p:cNvSpPr>
          <p:nvPr/>
        </p:nvSpPr>
        <p:spPr bwMode="auto">
          <a:xfrm>
            <a:off x="466725" y="3886200"/>
            <a:ext cx="3559175" cy="709613"/>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smtClean="0">
                <a:solidFill>
                  <a:schemeClr val="accent1">
                    <a:lumMod val="50000"/>
                  </a:schemeClr>
                </a:solidFill>
              </a:rPr>
              <a:t>Does total current increase </a:t>
            </a:r>
            <a:r>
              <a:rPr lang="en-US" sz="1800" b="1" dirty="0">
                <a:solidFill>
                  <a:schemeClr val="accent1">
                    <a:lumMod val="50000"/>
                  </a:schemeClr>
                </a:solidFill>
              </a:rPr>
              <a:t>or </a:t>
            </a:r>
            <a:r>
              <a:rPr lang="en-US" sz="1800" b="1" dirty="0" smtClean="0">
                <a:solidFill>
                  <a:schemeClr val="accent1">
                    <a:lumMod val="50000"/>
                  </a:schemeClr>
                </a:solidFill>
              </a:rPr>
              <a:t>decrease?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7346" name="Content Placeholder 2"/>
          <p:cNvSpPr txBox="1">
            <a:spLocks/>
          </p:cNvSpPr>
          <p:nvPr/>
        </p:nvSpPr>
        <p:spPr bwMode="auto">
          <a:xfrm>
            <a:off x="498475" y="1114425"/>
            <a:ext cx="37877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Two strings of tree lights, each with a resistance of 150 Ω, are connected together in series. </a:t>
            </a:r>
          </a:p>
          <a:p>
            <a:pPr eaLnBrk="1" hangingPunct="1">
              <a:spcAft>
                <a:spcPts val="1200"/>
              </a:spcAft>
              <a:buFontTx/>
              <a:buNone/>
            </a:pPr>
            <a:r>
              <a:rPr lang="en-US" altLang="en-US" sz="1800" b="1">
                <a:solidFill>
                  <a:srgbClr val="254061"/>
                </a:solidFill>
              </a:rPr>
              <a:t>What is the </a:t>
            </a:r>
            <a:r>
              <a:rPr lang="en-US" altLang="en-US" sz="1800" b="1" i="1">
                <a:solidFill>
                  <a:srgbClr val="254061"/>
                </a:solidFill>
                <a:latin typeface="Times New Roman" pitchFamily="18" charset="0"/>
                <a:cs typeface="Times New Roman" pitchFamily="18" charset="0"/>
              </a:rPr>
              <a:t>R</a:t>
            </a:r>
            <a:r>
              <a:rPr lang="en-US" altLang="en-US" sz="18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a:t>
            </a:r>
          </a:p>
          <a:p>
            <a:pPr eaLnBrk="1" hangingPunct="1">
              <a:spcAft>
                <a:spcPts val="1200"/>
              </a:spcAft>
              <a:buFontTx/>
              <a:buNone/>
            </a:pPr>
            <a:endParaRPr lang="en-US" altLang="en-US" sz="2000">
              <a:solidFill>
                <a:schemeClr val="bg1"/>
              </a:solidFill>
              <a:cs typeface="Times New Roman" pitchFamily="18" charset="0"/>
            </a:endParaRPr>
          </a:p>
        </p:txBody>
      </p:sp>
      <p:sp>
        <p:nvSpPr>
          <p:cNvPr id="7" name="Rectangle 6"/>
          <p:cNvSpPr/>
          <p:nvPr/>
        </p:nvSpPr>
        <p:spPr>
          <a:xfrm>
            <a:off x="6950075" y="2019300"/>
            <a:ext cx="404813"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a:xfrm>
            <a:off x="7596188" y="2035175"/>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8243888"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6221413" y="2019300"/>
            <a:ext cx="404812" cy="152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57352" name="Picture 1" descr="Screen shot 2014-02-04 at 3.45.0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217613"/>
            <a:ext cx="4754563"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5408613" y="2776538"/>
            <a:ext cx="642937" cy="192087"/>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57354" name="TextBox 6"/>
          <p:cNvSpPr txBox="1">
            <a:spLocks noChangeArrowheads="1"/>
          </p:cNvSpPr>
          <p:nvPr/>
        </p:nvSpPr>
        <p:spPr bwMode="auto">
          <a:xfrm>
            <a:off x="6313488" y="274320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7355" name="TextBox 6"/>
          <p:cNvSpPr txBox="1">
            <a:spLocks noChangeArrowheads="1"/>
          </p:cNvSpPr>
          <p:nvPr/>
        </p:nvSpPr>
        <p:spPr bwMode="auto">
          <a:xfrm>
            <a:off x="7221538" y="2741613"/>
            <a:ext cx="636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7356" name="TextBox 6"/>
          <p:cNvSpPr txBox="1">
            <a:spLocks noChangeArrowheads="1"/>
          </p:cNvSpPr>
          <p:nvPr/>
        </p:nvSpPr>
        <p:spPr bwMode="auto">
          <a:xfrm>
            <a:off x="8121650" y="274637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57357" name="TextBox 6"/>
          <p:cNvSpPr txBox="1">
            <a:spLocks noChangeArrowheads="1"/>
          </p:cNvSpPr>
          <p:nvPr/>
        </p:nvSpPr>
        <p:spPr bwMode="auto">
          <a:xfrm>
            <a:off x="5354638" y="2736850"/>
            <a:ext cx="6365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450</a:t>
            </a:r>
          </a:p>
        </p:txBody>
      </p:sp>
      <p:sp>
        <p:nvSpPr>
          <p:cNvPr id="19" name="Content Placeholder 2"/>
          <p:cNvSpPr txBox="1">
            <a:spLocks/>
          </p:cNvSpPr>
          <p:nvPr/>
        </p:nvSpPr>
        <p:spPr bwMode="auto">
          <a:xfrm>
            <a:off x="466725" y="2754313"/>
            <a:ext cx="3876675" cy="663575"/>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a:solidFill>
                  <a:schemeClr val="accent1">
                    <a:lumMod val="50000"/>
                  </a:schemeClr>
                </a:solidFill>
              </a:rPr>
              <a:t>W</a:t>
            </a:r>
            <a:r>
              <a:rPr lang="en-US" sz="1800" b="1" dirty="0" smtClean="0">
                <a:solidFill>
                  <a:schemeClr val="accent1">
                    <a:lumMod val="50000"/>
                  </a:schemeClr>
                </a:solidFill>
              </a:rPr>
              <a:t>hen you add resistors in series</a:t>
            </a:r>
            <a:r>
              <a:rPr lang="en-US" sz="1800" b="1" dirty="0">
                <a:solidFill>
                  <a:schemeClr val="accent1">
                    <a:lumMod val="50000"/>
                  </a:schemeClr>
                </a:solidFill>
              </a:rPr>
              <a:t> </a:t>
            </a:r>
            <a:r>
              <a:rPr lang="en-US" sz="1800" b="1" dirty="0" smtClean="0">
                <a:solidFill>
                  <a:schemeClr val="accent1">
                    <a:lumMod val="50000"/>
                  </a:schemeClr>
                </a:solidFill>
              </a:rPr>
              <a:t>does </a:t>
            </a:r>
            <a:r>
              <a:rPr lang="en-US" sz="1800" b="1" i="1" dirty="0">
                <a:solidFill>
                  <a:schemeClr val="accent1">
                    <a:lumMod val="50000"/>
                  </a:schemeClr>
                </a:solidFill>
                <a:latin typeface="Times New Roman"/>
                <a:cs typeface="Times New Roman"/>
              </a:rPr>
              <a:t>R</a:t>
            </a:r>
            <a:r>
              <a:rPr lang="en-US" b="1" i="1" baseline="-25000" dirty="0">
                <a:solidFill>
                  <a:schemeClr val="accent1">
                    <a:lumMod val="50000"/>
                  </a:schemeClr>
                </a:solidFill>
                <a:latin typeface="Times New Roman"/>
                <a:cs typeface="Times New Roman"/>
              </a:rPr>
              <a:t>eq</a:t>
            </a:r>
            <a:r>
              <a:rPr lang="en-US" sz="1800" b="1" i="1" baseline="-25000" dirty="0">
                <a:solidFill>
                  <a:schemeClr val="accent1">
                    <a:lumMod val="50000"/>
                  </a:schemeClr>
                </a:solidFill>
                <a:latin typeface="Times New Roman"/>
                <a:cs typeface="Times New Roman"/>
              </a:rPr>
              <a:t> </a:t>
            </a:r>
            <a:r>
              <a:rPr lang="en-US" sz="1800" b="1" i="1" dirty="0" smtClean="0">
                <a:solidFill>
                  <a:schemeClr val="accent1">
                    <a:lumMod val="50000"/>
                  </a:schemeClr>
                </a:solidFill>
                <a:latin typeface="Times New Roman"/>
                <a:cs typeface="Times New Roman"/>
              </a:rPr>
              <a:t> </a:t>
            </a:r>
            <a:r>
              <a:rPr lang="en-US" sz="1800" b="1" dirty="0" smtClean="0">
                <a:solidFill>
                  <a:schemeClr val="accent1">
                    <a:lumMod val="50000"/>
                  </a:schemeClr>
                </a:solidFill>
              </a:rPr>
              <a:t>increase or decrease? </a:t>
            </a:r>
            <a:endParaRPr lang="en-US" sz="1800" b="1" dirty="0">
              <a:solidFill>
                <a:schemeClr val="accent1">
                  <a:lumMod val="50000"/>
                </a:schemeClr>
              </a:solidFill>
            </a:endParaRPr>
          </a:p>
        </p:txBody>
      </p:sp>
      <p:sp>
        <p:nvSpPr>
          <p:cNvPr id="57359" name="TextBox 2"/>
          <p:cNvSpPr txBox="1">
            <a:spLocks noChangeArrowheads="1"/>
          </p:cNvSpPr>
          <p:nvPr/>
        </p:nvSpPr>
        <p:spPr bwMode="auto">
          <a:xfrm>
            <a:off x="2292350" y="3417888"/>
            <a:ext cx="1903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i="1">
                <a:solidFill>
                  <a:srgbClr val="800000"/>
                </a:solidFill>
                <a:latin typeface="Times New Roman" pitchFamily="18" charset="0"/>
                <a:cs typeface="Times New Roman" pitchFamily="18" charset="0"/>
              </a:rPr>
              <a:t>R</a:t>
            </a:r>
            <a:r>
              <a:rPr lang="en-US" altLang="en-US" sz="1800" b="1" i="1" baseline="-25000">
                <a:solidFill>
                  <a:srgbClr val="800000"/>
                </a:solidFill>
                <a:latin typeface="Times New Roman" pitchFamily="18" charset="0"/>
                <a:cs typeface="Times New Roman" pitchFamily="18" charset="0"/>
              </a:rPr>
              <a:t>eq </a:t>
            </a:r>
            <a:r>
              <a:rPr lang="en-US" altLang="en-US" sz="1800" b="1">
                <a:solidFill>
                  <a:srgbClr val="800000"/>
                </a:solidFill>
                <a:cs typeface="Times New Roman" pitchFamily="18" charset="0"/>
              </a:rPr>
              <a:t>increases</a:t>
            </a:r>
          </a:p>
        </p:txBody>
      </p:sp>
      <p:sp>
        <p:nvSpPr>
          <p:cNvPr id="20" name="TextBox 19"/>
          <p:cNvSpPr txBox="1"/>
          <p:nvPr/>
        </p:nvSpPr>
        <p:spPr>
          <a:xfrm>
            <a:off x="2292350" y="4308475"/>
            <a:ext cx="1708150" cy="369888"/>
          </a:xfrm>
          <a:prstGeom prst="rect">
            <a:avLst/>
          </a:prstGeom>
          <a:noFill/>
        </p:spPr>
        <p:txBody>
          <a:bodyPr>
            <a:spAutoFit/>
          </a:bodyPr>
          <a:lstStyle/>
          <a:p>
            <a:pPr eaLnBrk="1" hangingPunct="1">
              <a:defRPr/>
            </a:pPr>
            <a:r>
              <a:rPr lang="en-US" sz="1800" b="1" i="1" baseline="-25000" dirty="0">
                <a:solidFill>
                  <a:srgbClr val="800000"/>
                </a:solidFill>
                <a:latin typeface="Times New Roman"/>
                <a:ea typeface="ＭＳ Ｐゴシック" charset="0"/>
                <a:cs typeface="Times New Roman"/>
              </a:rPr>
              <a:t> </a:t>
            </a:r>
            <a:r>
              <a:rPr lang="en-US" sz="1800" b="1" i="1" dirty="0">
                <a:solidFill>
                  <a:srgbClr val="800000"/>
                </a:solidFill>
                <a:latin typeface="Times New Roman"/>
                <a:ea typeface="ＭＳ Ｐゴシック" charset="0"/>
                <a:cs typeface="Times New Roman"/>
              </a:rPr>
              <a:t>I</a:t>
            </a:r>
            <a:r>
              <a:rPr lang="en-US" sz="1800" b="1" dirty="0">
                <a:solidFill>
                  <a:schemeClr val="accent1">
                    <a:lumMod val="50000"/>
                  </a:schemeClr>
                </a:solidFill>
                <a:ea typeface="ＭＳ Ｐゴシック" charset="0"/>
                <a:cs typeface="ＭＳ Ｐゴシック" charset="0"/>
              </a:rPr>
              <a:t> </a:t>
            </a:r>
            <a:r>
              <a:rPr lang="en-US" sz="1800" b="1" dirty="0">
                <a:solidFill>
                  <a:srgbClr val="800000"/>
                </a:solidFill>
                <a:ea typeface="ＭＳ Ｐゴシック" charset="0"/>
                <a:cs typeface="ＭＳ Ｐゴシック" charset="0"/>
              </a:rPr>
              <a:t>decreases</a:t>
            </a:r>
          </a:p>
        </p:txBody>
      </p:sp>
      <p:sp>
        <p:nvSpPr>
          <p:cNvPr id="21" name="Content Placeholder 2"/>
          <p:cNvSpPr txBox="1">
            <a:spLocks/>
          </p:cNvSpPr>
          <p:nvPr/>
        </p:nvSpPr>
        <p:spPr bwMode="auto">
          <a:xfrm>
            <a:off x="466725" y="3886200"/>
            <a:ext cx="3533775" cy="709613"/>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smtClean="0">
                <a:solidFill>
                  <a:schemeClr val="accent1">
                    <a:lumMod val="50000"/>
                  </a:schemeClr>
                </a:solidFill>
              </a:rPr>
              <a:t>Does total current increase </a:t>
            </a:r>
            <a:r>
              <a:rPr lang="en-US" sz="1800" b="1" dirty="0">
                <a:solidFill>
                  <a:schemeClr val="accent1">
                    <a:lumMod val="50000"/>
                  </a:schemeClr>
                </a:solidFill>
              </a:rPr>
              <a:t>or </a:t>
            </a:r>
            <a:r>
              <a:rPr lang="en-US" sz="1800" b="1" dirty="0" smtClean="0">
                <a:solidFill>
                  <a:schemeClr val="accent1">
                    <a:lumMod val="50000"/>
                  </a:schemeClr>
                </a:solidFill>
              </a:rPr>
              <a:t>decrease?   </a:t>
            </a:r>
          </a:p>
        </p:txBody>
      </p:sp>
      <p:sp>
        <p:nvSpPr>
          <p:cNvPr id="57362" name="TextBox 1"/>
          <p:cNvSpPr txBox="1">
            <a:spLocks noChangeArrowheads="1"/>
          </p:cNvSpPr>
          <p:nvPr/>
        </p:nvSpPr>
        <p:spPr bwMode="auto">
          <a:xfrm>
            <a:off x="2525713" y="2144713"/>
            <a:ext cx="908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300 Ω</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9394" name="TextBox 11"/>
          <p:cNvSpPr txBox="1">
            <a:spLocks noChangeArrowheads="1"/>
          </p:cNvSpPr>
          <p:nvPr/>
        </p:nvSpPr>
        <p:spPr bwMode="auto">
          <a:xfrm>
            <a:off x="1379538" y="3648075"/>
            <a:ext cx="2986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i="1">
                <a:solidFill>
                  <a:schemeClr val="bg1"/>
                </a:solidFill>
                <a:cs typeface="Arial" charset="0"/>
              </a:rPr>
              <a:t>_______</a:t>
            </a:r>
            <a:endParaRPr lang="en-US" altLang="en-US" sz="2400">
              <a:solidFill>
                <a:schemeClr val="bg1"/>
              </a:solidFill>
              <a:cs typeface="Arial" charset="0"/>
            </a:endParaRPr>
          </a:p>
        </p:txBody>
      </p:sp>
      <p:sp>
        <p:nvSpPr>
          <p:cNvPr id="59395" name="TextBox 9"/>
          <p:cNvSpPr txBox="1">
            <a:spLocks noChangeArrowheads="1"/>
          </p:cNvSpPr>
          <p:nvPr/>
        </p:nvSpPr>
        <p:spPr bwMode="auto">
          <a:xfrm>
            <a:off x="5259388" y="3648075"/>
            <a:ext cx="2986087"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_______</a:t>
            </a:r>
          </a:p>
          <a:p>
            <a:pPr eaLnBrk="1" hangingPunct="1">
              <a:lnSpc>
                <a:spcPct val="120000"/>
              </a:lnSpc>
              <a:spcBef>
                <a:spcPct val="0"/>
              </a:spcBef>
              <a:buFontTx/>
              <a:buNone/>
            </a:pPr>
            <a:r>
              <a:rPr lang="en-US" altLang="en-US" sz="2400" b="1" i="1">
                <a:solidFill>
                  <a:schemeClr val="bg1"/>
                </a:solidFill>
                <a:latin typeface="Times New Roman" pitchFamily="18" charset="0"/>
                <a:cs typeface="Times New Roman" pitchFamily="18" charset="0"/>
              </a:rPr>
              <a:t>  </a:t>
            </a:r>
            <a:endParaRPr lang="en-US" altLang="en-US" sz="2400" b="1">
              <a:solidFill>
                <a:schemeClr val="bg1"/>
              </a:solidFill>
              <a:cs typeface="Times New Roman" pitchFamily="18" charset="0"/>
            </a:endParaRPr>
          </a:p>
        </p:txBody>
      </p:sp>
      <p:pic>
        <p:nvPicPr>
          <p:cNvPr id="59396" name="Picture 10" descr="Screen shot 2013-10-07 at 10.17.06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22388" y="1104900"/>
            <a:ext cx="6351587"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What is the </a:t>
            </a:r>
            <a:r>
              <a:rPr lang="en-US" i="1" dirty="0" smtClean="0">
                <a:solidFill>
                  <a:srgbClr val="254061"/>
                </a:solidFill>
                <a:latin typeface="Times New Roman"/>
                <a:ea typeface="ＭＳ Ｐゴシック" charset="0"/>
                <a:cs typeface="Times New Roman"/>
              </a:rPr>
              <a:t>R</a:t>
            </a:r>
            <a:r>
              <a:rPr lang="en-US" i="1" baseline="-25000" dirty="0" smtClean="0">
                <a:solidFill>
                  <a:srgbClr val="254061"/>
                </a:solidFill>
                <a:latin typeface="Times New Roman"/>
                <a:ea typeface="ＭＳ Ｐゴシック" charset="0"/>
                <a:cs typeface="Times New Roman"/>
              </a:rPr>
              <a:t>eq</a:t>
            </a:r>
            <a:r>
              <a:rPr lang="en-US" dirty="0" smtClean="0">
                <a:solidFill>
                  <a:srgbClr val="254061"/>
                </a:solidFill>
                <a:latin typeface="Times New Roman"/>
                <a:ea typeface="ＭＳ Ｐゴシック" charset="0"/>
                <a:cs typeface="Times New Roman"/>
              </a:rPr>
              <a:t> </a:t>
            </a:r>
            <a:r>
              <a:rPr lang="en-US" dirty="0" smtClean="0">
                <a:solidFill>
                  <a:srgbClr val="254061"/>
                </a:solidFill>
                <a:latin typeface="Arial" charset="0"/>
                <a:ea typeface="ＭＳ Ｐゴシック" charset="0"/>
                <a:cs typeface="ＭＳ Ｐゴシック" charset="0"/>
              </a:rPr>
              <a:t>of each circuit?</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42" name="TextBox 3"/>
          <p:cNvSpPr txBox="1">
            <a:spLocks noChangeArrowheads="1"/>
          </p:cNvSpPr>
          <p:nvPr/>
        </p:nvSpPr>
        <p:spPr bwMode="auto">
          <a:xfrm>
            <a:off x="1379538" y="3648075"/>
            <a:ext cx="2986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10</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61443" name="TextBox 7"/>
          <p:cNvSpPr txBox="1">
            <a:spLocks noChangeArrowheads="1"/>
          </p:cNvSpPr>
          <p:nvPr/>
        </p:nvSpPr>
        <p:spPr bwMode="auto">
          <a:xfrm>
            <a:off x="5259388" y="3648075"/>
            <a:ext cx="2986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a:t>
            </a:r>
            <a:r>
              <a:rPr lang="en-US" altLang="en-US" sz="2400" b="1">
                <a:solidFill>
                  <a:srgbClr val="800000"/>
                </a:solidFill>
                <a:cs typeface="Times New Roman" pitchFamily="18" charset="0"/>
              </a:rPr>
              <a:t> </a:t>
            </a:r>
            <a:r>
              <a:rPr lang="en-US" altLang="en-US" sz="2400" b="1">
                <a:solidFill>
                  <a:srgbClr val="800000"/>
                </a:solidFill>
                <a:cs typeface="Arial" charset="0"/>
              </a:rPr>
              <a:t>15</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10"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What is the </a:t>
            </a:r>
            <a:r>
              <a:rPr lang="en-US" i="1" dirty="0" smtClean="0">
                <a:solidFill>
                  <a:srgbClr val="254061"/>
                </a:solidFill>
                <a:latin typeface="Times New Roman"/>
                <a:ea typeface="ＭＳ Ｐゴシック" charset="0"/>
                <a:cs typeface="Times New Roman"/>
              </a:rPr>
              <a:t>R</a:t>
            </a:r>
            <a:r>
              <a:rPr lang="en-US" i="1" baseline="-25000" dirty="0" smtClean="0">
                <a:solidFill>
                  <a:srgbClr val="254061"/>
                </a:solidFill>
                <a:latin typeface="Times New Roman"/>
                <a:ea typeface="ＭＳ Ｐゴシック" charset="0"/>
                <a:cs typeface="Times New Roman"/>
              </a:rPr>
              <a:t>eq</a:t>
            </a:r>
            <a:r>
              <a:rPr lang="en-US" dirty="0" smtClean="0">
                <a:solidFill>
                  <a:srgbClr val="254061"/>
                </a:solidFill>
                <a:latin typeface="Times New Roman"/>
                <a:ea typeface="ＭＳ Ｐゴシック" charset="0"/>
                <a:cs typeface="Times New Roman"/>
              </a:rPr>
              <a:t> </a:t>
            </a:r>
            <a:r>
              <a:rPr lang="en-US" dirty="0" smtClean="0">
                <a:solidFill>
                  <a:srgbClr val="254061"/>
                </a:solidFill>
                <a:latin typeface="Arial" charset="0"/>
                <a:ea typeface="ＭＳ Ｐゴシック" charset="0"/>
                <a:cs typeface="ＭＳ Ｐゴシック" charset="0"/>
              </a:rPr>
              <a:t>of each circuit?</a:t>
            </a:r>
            <a:endParaRPr lang="en-US" dirty="0">
              <a:solidFill>
                <a:srgbClr val="254061"/>
              </a:solidFill>
              <a:latin typeface="Arial" charset="0"/>
              <a:ea typeface="ＭＳ Ｐゴシック" charset="0"/>
              <a:cs typeface="ＭＳ Ｐゴシック" charset="0"/>
            </a:endParaRPr>
          </a:p>
        </p:txBody>
      </p:sp>
      <p:pic>
        <p:nvPicPr>
          <p:cNvPr id="61445" name="Picture 10" descr="Screen shot 2013-10-07 at 10.17.06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22388" y="1104900"/>
            <a:ext cx="6351587"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8195" name="Content Placeholder 2"/>
          <p:cNvSpPr txBox="1">
            <a:spLocks/>
          </p:cNvSpPr>
          <p:nvPr/>
        </p:nvSpPr>
        <p:spPr bwMode="auto">
          <a:xfrm>
            <a:off x="527050" y="1042988"/>
            <a:ext cx="7072313"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a:solidFill>
                  <a:srgbClr val="254061"/>
                </a:solidFill>
              </a:rPr>
              <a:t>Two resistors with resistances of 10 Ω and 30 Ω are connected in </a:t>
            </a:r>
            <a:r>
              <a:rPr lang="en-US" altLang="en-US" sz="1800" b="1" u="sng">
                <a:solidFill>
                  <a:srgbClr val="254061"/>
                </a:solidFill>
              </a:rPr>
              <a:t>series</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r>
              <a:rPr lang="en-US" altLang="en-US" sz="1800" b="1">
                <a:solidFill>
                  <a:srgbClr val="254061"/>
                </a:solidFill>
              </a:rPr>
              <a:t>b) What is the current flow through the circuit?</a:t>
            </a:r>
          </a:p>
          <a:p>
            <a:pPr eaLnBrk="1" hangingPunct="1">
              <a:spcAft>
                <a:spcPts val="1200"/>
              </a:spcAft>
              <a:buFontTx/>
              <a:buNone/>
            </a:pPr>
            <a:endParaRPr lang="en-US" altLang="en-US" sz="1800" b="1">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3490" name="TextBox 3"/>
          <p:cNvSpPr txBox="1">
            <a:spLocks noChangeArrowheads="1"/>
          </p:cNvSpPr>
          <p:nvPr/>
        </p:nvSpPr>
        <p:spPr bwMode="auto">
          <a:xfrm>
            <a:off x="1379538" y="3648075"/>
            <a:ext cx="2986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10</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63491" name="TextBox 7"/>
          <p:cNvSpPr txBox="1">
            <a:spLocks noChangeArrowheads="1"/>
          </p:cNvSpPr>
          <p:nvPr/>
        </p:nvSpPr>
        <p:spPr bwMode="auto">
          <a:xfrm>
            <a:off x="5259388" y="3648075"/>
            <a:ext cx="2986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a:t>
            </a:r>
            <a:r>
              <a:rPr lang="en-US" altLang="en-US" sz="2400" b="1">
                <a:solidFill>
                  <a:srgbClr val="800000"/>
                </a:solidFill>
                <a:cs typeface="Times New Roman" pitchFamily="18" charset="0"/>
              </a:rPr>
              <a:t> </a:t>
            </a:r>
            <a:r>
              <a:rPr lang="en-US" altLang="en-US" sz="2400" b="1">
                <a:solidFill>
                  <a:srgbClr val="800000"/>
                </a:solidFill>
                <a:cs typeface="Arial" charset="0"/>
              </a:rPr>
              <a:t>15</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23"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How much current flows?</a:t>
            </a:r>
            <a:endParaRPr lang="en-US" dirty="0">
              <a:solidFill>
                <a:srgbClr val="254061"/>
              </a:solidFill>
              <a:latin typeface="Arial" charset="0"/>
              <a:ea typeface="ＭＳ Ｐゴシック" charset="0"/>
              <a:cs typeface="ＭＳ Ｐゴシック" charset="0"/>
            </a:endParaRPr>
          </a:p>
        </p:txBody>
      </p:sp>
      <p:pic>
        <p:nvPicPr>
          <p:cNvPr id="63493" name="Picture 1" descr="Screen shot 2014-03-05 at 2.28.46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21300" y="4251325"/>
            <a:ext cx="22971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8" descr="Screen shot 2014-03-05 at 2.28.46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1763" y="4251325"/>
            <a:ext cx="2298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16" descr="Screen shot 2013-10-07 at 10.08.55 A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0325" y="1036638"/>
            <a:ext cx="6359525"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5538" name="Picture 16" descr="Screen shot 2013-10-07 at 10.08.55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0325" y="1036638"/>
            <a:ext cx="6359525"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2" descr="Screen shot 2014-03-05 at 2.31.00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0625" y="3852863"/>
            <a:ext cx="313055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1" descr="Screen shot 2014-03-05 at 2.31.11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833813"/>
            <a:ext cx="285432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Oval 12"/>
          <p:cNvSpPr>
            <a:spLocks noChangeArrowheads="1"/>
          </p:cNvSpPr>
          <p:nvPr/>
        </p:nvSpPr>
        <p:spPr bwMode="auto">
          <a:xfrm>
            <a:off x="3359150" y="3900488"/>
            <a:ext cx="769938" cy="595312"/>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sp>
        <p:nvSpPr>
          <p:cNvPr id="15" name="Oval 14"/>
          <p:cNvSpPr>
            <a:spLocks noChangeArrowheads="1"/>
          </p:cNvSpPr>
          <p:nvPr/>
        </p:nvSpPr>
        <p:spPr bwMode="auto">
          <a:xfrm>
            <a:off x="7075488" y="3871913"/>
            <a:ext cx="1139825" cy="719137"/>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sp>
        <p:nvSpPr>
          <p:cNvPr id="65543" name="TextBox 13"/>
          <p:cNvSpPr txBox="1">
            <a:spLocks noChangeArrowheads="1"/>
          </p:cNvSpPr>
          <p:nvPr/>
        </p:nvSpPr>
        <p:spPr bwMode="auto">
          <a:xfrm>
            <a:off x="1222375" y="1604963"/>
            <a:ext cx="695325" cy="369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lgn="r" eaLnBrk="1" hangingPunct="1">
              <a:spcBef>
                <a:spcPct val="0"/>
              </a:spcBef>
              <a:buFontTx/>
              <a:buNone/>
            </a:pPr>
            <a:r>
              <a:rPr lang="en-US" altLang="en-US" sz="1800" b="1">
                <a:solidFill>
                  <a:schemeClr val="bg1"/>
                </a:solidFill>
              </a:rPr>
              <a:t> </a:t>
            </a:r>
            <a:r>
              <a:rPr lang="en-US" altLang="en-US" sz="1800" b="1">
                <a:solidFill>
                  <a:srgbClr val="800000"/>
                </a:solidFill>
              </a:rPr>
              <a:t>1 A</a:t>
            </a:r>
          </a:p>
        </p:txBody>
      </p:sp>
      <p:sp>
        <p:nvSpPr>
          <p:cNvPr id="65544" name="TextBox 16"/>
          <p:cNvSpPr txBox="1">
            <a:spLocks noChangeArrowheads="1"/>
          </p:cNvSpPr>
          <p:nvPr/>
        </p:nvSpPr>
        <p:spPr bwMode="auto">
          <a:xfrm>
            <a:off x="4559300" y="1617663"/>
            <a:ext cx="1027113"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lgn="r" eaLnBrk="1" hangingPunct="1">
              <a:spcBef>
                <a:spcPct val="0"/>
              </a:spcBef>
              <a:buFontTx/>
              <a:buNone/>
            </a:pPr>
            <a:r>
              <a:rPr lang="en-US" altLang="en-US" sz="1800" b="1">
                <a:solidFill>
                  <a:srgbClr val="800000"/>
                </a:solidFill>
              </a:rPr>
              <a:t> 0.67 A</a:t>
            </a:r>
          </a:p>
        </p:txBody>
      </p:sp>
      <p:sp>
        <p:nvSpPr>
          <p:cNvPr id="19"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How much current flows?</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Parallel circuits</a:t>
            </a:r>
            <a:endParaRPr lang="en-US" dirty="0">
              <a:solidFill>
                <a:srgbClr val="254061"/>
              </a:solidFill>
              <a:latin typeface="Arial" charset="0"/>
              <a:ea typeface="ＭＳ Ｐゴシック" charset="0"/>
              <a:cs typeface="ＭＳ Ｐゴシック" charset="0"/>
            </a:endParaRPr>
          </a:p>
        </p:txBody>
      </p:sp>
      <p:sp>
        <p:nvSpPr>
          <p:cNvPr id="67587" name="TextBox 6"/>
          <p:cNvSpPr txBox="1">
            <a:spLocks noChangeArrowheads="1"/>
          </p:cNvSpPr>
          <p:nvPr/>
        </p:nvSpPr>
        <p:spPr bwMode="auto">
          <a:xfrm>
            <a:off x="741363" y="4179888"/>
            <a:ext cx="7240587"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1800" b="1">
                <a:solidFill>
                  <a:srgbClr val="254061"/>
                </a:solidFill>
              </a:rPr>
              <a:t>What is the </a:t>
            </a:r>
            <a:r>
              <a:rPr lang="en-US" altLang="en-US" sz="1800" b="1" i="1">
                <a:solidFill>
                  <a:srgbClr val="376092"/>
                </a:solidFill>
                <a:latin typeface="Times New Roman" pitchFamily="18" charset="0"/>
                <a:cs typeface="Times New Roman" pitchFamily="18" charset="0"/>
              </a:rPr>
              <a:t>R</a:t>
            </a:r>
            <a:r>
              <a:rPr lang="en-US" altLang="en-US" sz="1800" b="1" i="1" baseline="-25000">
                <a:solidFill>
                  <a:srgbClr val="376092"/>
                </a:solidFill>
                <a:latin typeface="Times New Roman" pitchFamily="18" charset="0"/>
                <a:cs typeface="Times New Roman" pitchFamily="18" charset="0"/>
              </a:rPr>
              <a:t>eq</a:t>
            </a:r>
            <a:r>
              <a:rPr lang="en-US" altLang="en-US" sz="1800" b="1">
                <a:solidFill>
                  <a:srgbClr val="254061"/>
                </a:solidFill>
                <a:cs typeface="Times New Roman" pitchFamily="18" charset="0"/>
              </a:rPr>
              <a:t> for the parallel circuit?      </a:t>
            </a:r>
            <a:r>
              <a:rPr lang="en-US" altLang="en-US" sz="1800" b="1" i="1">
                <a:solidFill>
                  <a:srgbClr val="254061"/>
                </a:solidFill>
                <a:latin typeface="Times New Roman" pitchFamily="18" charset="0"/>
                <a:cs typeface="Times New Roman" pitchFamily="18" charset="0"/>
              </a:rPr>
              <a:t>R </a:t>
            </a:r>
            <a:r>
              <a:rPr lang="en-US" altLang="en-US" sz="1800" b="1">
                <a:solidFill>
                  <a:srgbClr val="254061"/>
                </a:solidFill>
                <a:cs typeface="Times New Roman" pitchFamily="18" charset="0"/>
              </a:rPr>
              <a:t>    2</a:t>
            </a:r>
            <a:r>
              <a:rPr lang="en-US" altLang="en-US" sz="1800" b="1" i="1">
                <a:solidFill>
                  <a:srgbClr val="254061"/>
                </a:solidFill>
                <a:latin typeface="Times New Roman" pitchFamily="18" charset="0"/>
                <a:cs typeface="Times New Roman" pitchFamily="18" charset="0"/>
              </a:rPr>
              <a:t>R </a:t>
            </a:r>
            <a:r>
              <a:rPr lang="en-US" altLang="en-US" sz="1800" b="1">
                <a:solidFill>
                  <a:srgbClr val="254061"/>
                </a:solidFill>
                <a:cs typeface="Times New Roman" pitchFamily="18" charset="0"/>
              </a:rPr>
              <a:t>     ½ </a:t>
            </a:r>
            <a:r>
              <a:rPr lang="en-US" altLang="en-US" sz="1800" b="1" i="1">
                <a:solidFill>
                  <a:srgbClr val="254061"/>
                </a:solidFill>
                <a:latin typeface="Times New Roman" pitchFamily="18" charset="0"/>
                <a:cs typeface="Times New Roman" pitchFamily="18" charset="0"/>
              </a:rPr>
              <a:t>R</a:t>
            </a:r>
          </a:p>
        </p:txBody>
      </p:sp>
      <p:pic>
        <p:nvPicPr>
          <p:cNvPr id="67588" name="Picture 2" descr="Screen shot 2013-10-07 at 11.20.12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1858963"/>
            <a:ext cx="587692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6" name="TextBox 6"/>
          <p:cNvSpPr txBox="1">
            <a:spLocks noChangeArrowheads="1"/>
          </p:cNvSpPr>
          <p:nvPr/>
        </p:nvSpPr>
        <p:spPr bwMode="auto">
          <a:xfrm>
            <a:off x="685800" y="995363"/>
            <a:ext cx="6916738" cy="747712"/>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eaLnBrk="1" hangingPunct="1">
              <a:lnSpc>
                <a:spcPct val="120000"/>
              </a:lnSpc>
              <a:defRPr/>
            </a:pPr>
            <a:r>
              <a:rPr lang="en-US" sz="1800" b="1" dirty="0" smtClean="0">
                <a:solidFill>
                  <a:schemeClr val="accent1">
                    <a:lumMod val="50000"/>
                  </a:schemeClr>
                </a:solidFill>
              </a:rPr>
              <a:t>A parallel circuit has </a:t>
            </a:r>
            <a:r>
              <a:rPr lang="en-US" sz="1800" b="1" i="1" dirty="0" smtClean="0">
                <a:solidFill>
                  <a:schemeClr val="accent1">
                    <a:lumMod val="75000"/>
                  </a:schemeClr>
                </a:solidFill>
              </a:rPr>
              <a:t>more paths </a:t>
            </a:r>
            <a:r>
              <a:rPr lang="en-US" sz="1800" b="1" dirty="0" smtClean="0">
                <a:solidFill>
                  <a:schemeClr val="accent1">
                    <a:lumMod val="50000"/>
                  </a:schemeClr>
                </a:solidFill>
              </a:rPr>
              <a:t>for electric current to flow. </a:t>
            </a:r>
            <a:r>
              <a:rPr lang="en-US" sz="1800" b="1" dirty="0">
                <a:solidFill>
                  <a:schemeClr val="accent1">
                    <a:lumMod val="50000"/>
                  </a:schemeClr>
                </a:solidFill>
              </a:rPr>
              <a:t>The circuit on the right lets </a:t>
            </a:r>
            <a:r>
              <a:rPr lang="en-US" sz="1800" b="1" i="1" dirty="0">
                <a:solidFill>
                  <a:schemeClr val="accent1">
                    <a:lumMod val="75000"/>
                  </a:schemeClr>
                </a:solidFill>
              </a:rPr>
              <a:t>twice</a:t>
            </a:r>
            <a:r>
              <a:rPr lang="en-US" sz="1800" b="1" dirty="0">
                <a:solidFill>
                  <a:schemeClr val="accent1">
                    <a:lumMod val="50000"/>
                  </a:schemeClr>
                </a:solidFill>
              </a:rPr>
              <a:t> as much current flow</a:t>
            </a:r>
            <a:r>
              <a:rPr lang="en-US" sz="1800" b="1" dirty="0" smtClean="0">
                <a:solidFill>
                  <a:schemeClr val="accent1">
                    <a:lumMod val="50000"/>
                  </a:schemeClr>
                </a:solidFill>
              </a:rPr>
              <a:t>.</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Parallel circuits</a:t>
            </a:r>
            <a:endParaRPr lang="en-US" dirty="0">
              <a:solidFill>
                <a:srgbClr val="254061"/>
              </a:solidFill>
              <a:latin typeface="Arial" charset="0"/>
              <a:ea typeface="ＭＳ Ｐゴシック" charset="0"/>
              <a:cs typeface="ＭＳ Ｐゴシック" charset="0"/>
            </a:endParaRPr>
          </a:p>
        </p:txBody>
      </p:sp>
      <p:sp>
        <p:nvSpPr>
          <p:cNvPr id="8" name="Oval 7"/>
          <p:cNvSpPr/>
          <p:nvPr/>
        </p:nvSpPr>
        <p:spPr>
          <a:xfrm>
            <a:off x="6273800" y="4138613"/>
            <a:ext cx="769938" cy="593725"/>
          </a:xfrm>
          <a:prstGeom prst="ellipse">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pic>
        <p:nvPicPr>
          <p:cNvPr id="69636" name="Picture 8" descr="Screen shot 2013-10-07 at 11.20.12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1858963"/>
            <a:ext cx="587692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6"/>
          <p:cNvSpPr txBox="1">
            <a:spLocks noChangeArrowheads="1"/>
          </p:cNvSpPr>
          <p:nvPr/>
        </p:nvSpPr>
        <p:spPr bwMode="auto">
          <a:xfrm>
            <a:off x="685800" y="995363"/>
            <a:ext cx="6875463" cy="747712"/>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eaLnBrk="1" hangingPunct="1">
              <a:lnSpc>
                <a:spcPct val="120000"/>
              </a:lnSpc>
              <a:defRPr/>
            </a:pPr>
            <a:r>
              <a:rPr lang="en-US" sz="1800" b="1" dirty="0" smtClean="0">
                <a:solidFill>
                  <a:schemeClr val="accent1">
                    <a:lumMod val="50000"/>
                  </a:schemeClr>
                </a:solidFill>
              </a:rPr>
              <a:t>In the </a:t>
            </a:r>
            <a:r>
              <a:rPr lang="en-US" sz="1800" b="1" dirty="0">
                <a:solidFill>
                  <a:schemeClr val="accent1">
                    <a:lumMod val="50000"/>
                  </a:schemeClr>
                </a:solidFill>
              </a:rPr>
              <a:t>circuit with parallel </a:t>
            </a:r>
            <a:r>
              <a:rPr lang="en-US" sz="1800" b="1" dirty="0" smtClean="0">
                <a:solidFill>
                  <a:schemeClr val="accent1">
                    <a:lumMod val="50000"/>
                  </a:schemeClr>
                </a:solidFill>
              </a:rPr>
              <a:t>resistors:</a:t>
            </a:r>
          </a:p>
          <a:p>
            <a:pPr marL="0" indent="0" eaLnBrk="1" hangingPunct="1">
              <a:lnSpc>
                <a:spcPct val="120000"/>
              </a:lnSpc>
              <a:defRPr/>
            </a:pPr>
            <a:r>
              <a:rPr lang="en-US" sz="1800" b="1" dirty="0" smtClean="0">
                <a:solidFill>
                  <a:schemeClr val="accent1">
                    <a:lumMod val="50000"/>
                  </a:schemeClr>
                </a:solidFill>
              </a:rPr>
              <a:t>total current flow doubles</a:t>
            </a:r>
            <a:r>
              <a:rPr lang="en-US" sz="1800" b="1" dirty="0">
                <a:solidFill>
                  <a:schemeClr val="accent1">
                    <a:lumMod val="50000"/>
                  </a:schemeClr>
                </a:solidFill>
              </a:rPr>
              <a:t> </a:t>
            </a:r>
            <a:r>
              <a:rPr lang="en-US" sz="1800" b="1" dirty="0" smtClean="0">
                <a:solidFill>
                  <a:schemeClr val="accent1">
                    <a:lumMod val="50000"/>
                  </a:schemeClr>
                </a:solidFill>
              </a:rPr>
              <a:t>because total resistance is halved.</a:t>
            </a:r>
          </a:p>
        </p:txBody>
      </p:sp>
      <p:sp>
        <p:nvSpPr>
          <p:cNvPr id="69638" name="TextBox 6"/>
          <p:cNvSpPr txBox="1">
            <a:spLocks noChangeArrowheads="1"/>
          </p:cNvSpPr>
          <p:nvPr/>
        </p:nvSpPr>
        <p:spPr bwMode="auto">
          <a:xfrm>
            <a:off x="741363" y="4179888"/>
            <a:ext cx="7240587"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1800" b="1">
                <a:solidFill>
                  <a:srgbClr val="254061"/>
                </a:solidFill>
              </a:rPr>
              <a:t>What is the </a:t>
            </a:r>
            <a:r>
              <a:rPr lang="en-US" altLang="en-US" sz="1800" b="1" i="1">
                <a:solidFill>
                  <a:srgbClr val="376092"/>
                </a:solidFill>
                <a:latin typeface="Times New Roman" pitchFamily="18" charset="0"/>
                <a:cs typeface="Times New Roman" pitchFamily="18" charset="0"/>
              </a:rPr>
              <a:t>R</a:t>
            </a:r>
            <a:r>
              <a:rPr lang="en-US" altLang="en-US" sz="1800" b="1" i="1" baseline="-25000">
                <a:solidFill>
                  <a:srgbClr val="376092"/>
                </a:solidFill>
                <a:latin typeface="Times New Roman" pitchFamily="18" charset="0"/>
                <a:cs typeface="Times New Roman" pitchFamily="18" charset="0"/>
              </a:rPr>
              <a:t>eq</a:t>
            </a:r>
            <a:r>
              <a:rPr lang="en-US" altLang="en-US" sz="1800" b="1">
                <a:solidFill>
                  <a:srgbClr val="254061"/>
                </a:solidFill>
                <a:cs typeface="Times New Roman" pitchFamily="18" charset="0"/>
              </a:rPr>
              <a:t> for the parallel circuit?      </a:t>
            </a:r>
            <a:r>
              <a:rPr lang="en-US" altLang="en-US" sz="1800" b="1" i="1">
                <a:solidFill>
                  <a:srgbClr val="254061"/>
                </a:solidFill>
                <a:latin typeface="Times New Roman" pitchFamily="18" charset="0"/>
                <a:cs typeface="Times New Roman" pitchFamily="18" charset="0"/>
              </a:rPr>
              <a:t>R </a:t>
            </a:r>
            <a:r>
              <a:rPr lang="en-US" altLang="en-US" sz="1800" b="1">
                <a:solidFill>
                  <a:srgbClr val="254061"/>
                </a:solidFill>
                <a:cs typeface="Times New Roman" pitchFamily="18" charset="0"/>
              </a:rPr>
              <a:t>    2</a:t>
            </a:r>
            <a:r>
              <a:rPr lang="en-US" altLang="en-US" sz="1800" b="1" i="1">
                <a:solidFill>
                  <a:srgbClr val="254061"/>
                </a:solidFill>
                <a:latin typeface="Times New Roman" pitchFamily="18" charset="0"/>
                <a:cs typeface="Times New Roman" pitchFamily="18" charset="0"/>
              </a:rPr>
              <a:t>R </a:t>
            </a:r>
            <a:r>
              <a:rPr lang="en-US" altLang="en-US" sz="1800" b="1">
                <a:solidFill>
                  <a:srgbClr val="254061"/>
                </a:solidFill>
                <a:cs typeface="Times New Roman" pitchFamily="18" charset="0"/>
              </a:rPr>
              <a:t>     ½ </a:t>
            </a:r>
            <a:r>
              <a:rPr lang="en-US" altLang="en-US" sz="1800" b="1" i="1">
                <a:solidFill>
                  <a:srgbClr val="254061"/>
                </a:solidFill>
                <a:latin typeface="Times New Roman" pitchFamily="18" charset="0"/>
                <a:cs typeface="Times New Roman" pitchFamily="18" charset="0"/>
              </a:rPr>
              <a:t>R</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275" name="TextBox 6"/>
          <p:cNvSpPr txBox="1">
            <a:spLocks noChangeArrowheads="1"/>
          </p:cNvSpPr>
          <p:nvPr/>
        </p:nvSpPr>
        <p:spPr bwMode="auto">
          <a:xfrm>
            <a:off x="661988" y="1044575"/>
            <a:ext cx="7783512" cy="95408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254061"/>
                </a:solidFill>
              </a:rPr>
              <a:t>When you add resistors in parallel, total resistance goes DOWN.</a:t>
            </a:r>
          </a:p>
          <a:p>
            <a:pPr eaLnBrk="1" hangingPunct="1">
              <a:defRPr/>
            </a:pPr>
            <a:endParaRPr lang="en-US" sz="1800" b="1" dirty="0" smtClean="0">
              <a:solidFill>
                <a:srgbClr val="254061"/>
              </a:solidFill>
            </a:endParaRPr>
          </a:p>
          <a:p>
            <a:pPr eaLnBrk="1" hangingPunct="1">
              <a:defRPr/>
            </a:pPr>
            <a:r>
              <a:rPr lang="en-US" sz="1800" b="1" dirty="0" smtClean="0">
                <a:solidFill>
                  <a:srgbClr val="254061"/>
                </a:solidFill>
              </a:rPr>
              <a:t>To find the </a:t>
            </a:r>
            <a:r>
              <a:rPr lang="en-US" sz="1800" b="1" i="1" dirty="0" smtClean="0">
                <a:solidFill>
                  <a:schemeClr val="accent1">
                    <a:lumMod val="50000"/>
                  </a:schemeClr>
                </a:solidFill>
                <a:latin typeface="Times New Roman"/>
                <a:cs typeface="Times New Roman"/>
              </a:rPr>
              <a:t>R</a:t>
            </a:r>
            <a:r>
              <a:rPr lang="en-US" sz="2000" b="1" i="1" baseline="-25000" dirty="0" smtClean="0">
                <a:solidFill>
                  <a:schemeClr val="accent1">
                    <a:lumMod val="50000"/>
                  </a:schemeClr>
                </a:solidFill>
                <a:latin typeface="Times New Roman"/>
                <a:cs typeface="Times New Roman"/>
              </a:rPr>
              <a:t>eq</a:t>
            </a:r>
            <a:r>
              <a:rPr lang="en-US" sz="1800" b="1" dirty="0" smtClean="0">
                <a:solidFill>
                  <a:srgbClr val="254061"/>
                </a:solidFill>
              </a:rPr>
              <a:t> you must add the </a:t>
            </a:r>
            <a:r>
              <a:rPr lang="en-US" sz="1800" b="1" i="1" dirty="0" smtClean="0">
                <a:solidFill>
                  <a:srgbClr val="254061"/>
                </a:solidFill>
              </a:rPr>
              <a:t>inverse</a:t>
            </a:r>
            <a:r>
              <a:rPr lang="en-US" sz="1800" b="1" dirty="0" smtClean="0">
                <a:solidFill>
                  <a:srgbClr val="254061"/>
                </a:solidFill>
              </a:rPr>
              <a:t> of the resistances:</a:t>
            </a:r>
          </a:p>
        </p:txBody>
      </p:sp>
      <p:sp>
        <p:nvSpPr>
          <p:cNvPr id="6" name="Title 1"/>
          <p:cNvSpPr txBox="1">
            <a:spLocks/>
          </p:cNvSpPr>
          <p:nvPr/>
        </p:nvSpPr>
        <p:spPr bwMode="auto">
          <a:xfrm>
            <a:off x="431800" y="0"/>
            <a:ext cx="83502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 parallel</a:t>
            </a:r>
            <a:endParaRPr lang="en-US" dirty="0">
              <a:solidFill>
                <a:srgbClr val="254061"/>
              </a:solidFill>
              <a:latin typeface="Arial" charset="0"/>
              <a:ea typeface="ＭＳ Ｐゴシック" charset="0"/>
              <a:cs typeface="ＭＳ Ｐゴシック" charset="0"/>
            </a:endParaRPr>
          </a:p>
        </p:txBody>
      </p:sp>
      <p:pic>
        <p:nvPicPr>
          <p:cNvPr id="71684" name="Picture 4" descr="Screen shot 2014-03-05 at 2.24.43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52525" y="2457450"/>
            <a:ext cx="4240213"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83502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 parallel</a:t>
            </a:r>
            <a:endParaRPr lang="en-US" dirty="0">
              <a:solidFill>
                <a:srgbClr val="254061"/>
              </a:solidFill>
              <a:latin typeface="Arial" charset="0"/>
              <a:ea typeface="ＭＳ Ｐゴシック" charset="0"/>
              <a:cs typeface="ＭＳ Ｐゴシック" charset="0"/>
            </a:endParaRPr>
          </a:p>
        </p:txBody>
      </p:sp>
      <p:sp>
        <p:nvSpPr>
          <p:cNvPr id="73731" name="TextBox 6"/>
          <p:cNvSpPr txBox="1">
            <a:spLocks noChangeArrowheads="1"/>
          </p:cNvSpPr>
          <p:nvPr/>
        </p:nvSpPr>
        <p:spPr bwMode="auto">
          <a:xfrm>
            <a:off x="1255713" y="3268663"/>
            <a:ext cx="56705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If you have two 4</a:t>
            </a:r>
            <a:r>
              <a:rPr lang="en-US" altLang="en-US" sz="1800" b="1">
                <a:solidFill>
                  <a:srgbClr val="800000"/>
                </a:solidFill>
              </a:rPr>
              <a:t> </a:t>
            </a:r>
            <a:r>
              <a:rPr lang="en-US" altLang="en-US" sz="1800" b="1">
                <a:solidFill>
                  <a:srgbClr val="254061"/>
                </a:solidFill>
              </a:rPr>
              <a:t>Ω resistors in parallel, what is the equivalent resistance?   </a:t>
            </a: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    A. ½ Ω            B.  2 Ω            C. 4 Ω           D. 8 Ω</a:t>
            </a:r>
          </a:p>
          <a:p>
            <a:pPr eaLnBrk="1" hangingPunct="1">
              <a:spcBef>
                <a:spcPct val="0"/>
              </a:spcBef>
              <a:buFontTx/>
              <a:buNone/>
            </a:pPr>
            <a:endParaRPr lang="en-US" altLang="en-US" sz="1800" b="1">
              <a:solidFill>
                <a:srgbClr val="254061"/>
              </a:solidFill>
            </a:endParaRPr>
          </a:p>
        </p:txBody>
      </p:sp>
      <p:pic>
        <p:nvPicPr>
          <p:cNvPr id="73732" name="Picture 6" descr="Screen shot 2014-03-05 at 2.24.43 PM.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809750" y="1333500"/>
            <a:ext cx="5368925"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83502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Equivalent resistance: parallel</a:t>
            </a:r>
            <a:endParaRPr lang="en-US" dirty="0">
              <a:solidFill>
                <a:srgbClr val="254061"/>
              </a:solidFill>
              <a:latin typeface="Arial" charset="0"/>
              <a:ea typeface="ＭＳ Ｐゴシック" charset="0"/>
              <a:cs typeface="ＭＳ Ｐゴシック" charset="0"/>
            </a:endParaRPr>
          </a:p>
        </p:txBody>
      </p:sp>
      <p:sp>
        <p:nvSpPr>
          <p:cNvPr id="75779" name="TextBox 6"/>
          <p:cNvSpPr txBox="1">
            <a:spLocks noChangeArrowheads="1"/>
          </p:cNvSpPr>
          <p:nvPr/>
        </p:nvSpPr>
        <p:spPr bwMode="auto">
          <a:xfrm>
            <a:off x="1255713" y="3268663"/>
            <a:ext cx="56705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If you have two 4</a:t>
            </a:r>
            <a:r>
              <a:rPr lang="en-US" altLang="en-US" sz="1800" b="1">
                <a:solidFill>
                  <a:srgbClr val="800000"/>
                </a:solidFill>
              </a:rPr>
              <a:t> </a:t>
            </a:r>
            <a:r>
              <a:rPr lang="en-US" altLang="en-US" sz="1800" b="1">
                <a:solidFill>
                  <a:srgbClr val="254061"/>
                </a:solidFill>
              </a:rPr>
              <a:t>Ω resistors in parallel, what is the equivalent resistance?   </a:t>
            </a: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    A. ½ Ω            B.  2 Ω            C. 4 Ω           D. 8 Ω</a:t>
            </a:r>
          </a:p>
        </p:txBody>
      </p:sp>
      <p:sp>
        <p:nvSpPr>
          <p:cNvPr id="9" name="Oval 8"/>
          <p:cNvSpPr/>
          <p:nvPr/>
        </p:nvSpPr>
        <p:spPr>
          <a:xfrm>
            <a:off x="2967038" y="3925888"/>
            <a:ext cx="1033462" cy="738187"/>
          </a:xfrm>
          <a:prstGeom prst="ellipse">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pic>
        <p:nvPicPr>
          <p:cNvPr id="75781" name="Picture 1" descr="Screen shot 2014-03-05 at 2.34.30 PM.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879600" y="1316038"/>
            <a:ext cx="3371850" cy="134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Box 6"/>
          <p:cNvSpPr txBox="1">
            <a:spLocks noChangeArrowheads="1"/>
          </p:cNvSpPr>
          <p:nvPr/>
        </p:nvSpPr>
        <p:spPr bwMode="auto">
          <a:xfrm>
            <a:off x="6192838" y="1558925"/>
            <a:ext cx="18700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Don’t forget to flip the fraction at the end!</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7826" name="Content Placeholder 2"/>
          <p:cNvSpPr txBox="1">
            <a:spLocks/>
          </p:cNvSpPr>
          <p:nvPr/>
        </p:nvSpPr>
        <p:spPr bwMode="auto">
          <a:xfrm>
            <a:off x="876300" y="1858963"/>
            <a:ext cx="1597025"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dirty="0">
                <a:solidFill>
                  <a:srgbClr val="254061"/>
                </a:solidFill>
              </a:rPr>
              <a:t>Click this </a:t>
            </a:r>
            <a:r>
              <a:rPr lang="en-US" altLang="en-US" sz="1800" b="1" dirty="0" smtClean="0">
                <a:solidFill>
                  <a:srgbClr val="254061"/>
                </a:solidFill>
              </a:rPr>
              <a:t>interactive.</a:t>
            </a:r>
            <a:endParaRPr lang="en-US" altLang="en-US" sz="1800" b="1" dirty="0">
              <a:solidFill>
                <a:srgbClr val="254061"/>
              </a:solidFill>
            </a:endParaRPr>
          </a:p>
        </p:txBody>
      </p:sp>
      <p:cxnSp>
        <p:nvCxnSpPr>
          <p:cNvPr id="9" name="Straight Arrow Connector 8"/>
          <p:cNvCxnSpPr>
            <a:cxnSpLocks noChangeShapeType="1"/>
          </p:cNvCxnSpPr>
          <p:nvPr/>
        </p:nvCxnSpPr>
        <p:spPr bwMode="auto">
          <a:xfrm>
            <a:off x="2360613" y="2735263"/>
            <a:ext cx="512762" cy="446087"/>
          </a:xfrm>
          <a:prstGeom prst="straightConnector1">
            <a:avLst/>
          </a:prstGeom>
          <a:noFill/>
          <a:ln w="381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6" name="Title 1"/>
          <p:cNvSpPr txBox="1">
            <a:spLocks/>
          </p:cNvSpPr>
          <p:nvPr/>
        </p:nvSpPr>
        <p:spPr bwMode="auto">
          <a:xfrm>
            <a:off x="431800" y="0"/>
            <a:ext cx="65325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Exploring the ideas</a:t>
            </a:r>
            <a:endParaRPr lang="en-US" dirty="0">
              <a:solidFill>
                <a:srgbClr val="254061"/>
              </a:solidFill>
              <a:latin typeface="Arial" charset="0"/>
              <a:ea typeface="ＭＳ Ｐゴシック" charset="0"/>
              <a:cs typeface="ＭＳ Ｐゴシック" charset="0"/>
            </a:endParaRPr>
          </a:p>
        </p:txBody>
      </p:sp>
      <p:pic>
        <p:nvPicPr>
          <p:cNvPr id="2" name="Picture 1" descr="Screen shot 2014-10-13 at 1.50.14 PM.png"/>
          <p:cNvPicPr>
            <a:picLocks noChangeAspect="1"/>
          </p:cNvPicPr>
          <p:nvPr/>
        </p:nvPicPr>
        <p:blipFill>
          <a:blip r:embed="rId3"/>
          <a:stretch>
            <a:fillRect/>
          </a:stretch>
        </p:blipFill>
        <p:spPr>
          <a:xfrm>
            <a:off x="2973388" y="1423988"/>
            <a:ext cx="6107112" cy="3322637"/>
          </a:xfrm>
          <a:prstGeom prst="rect">
            <a:avLst/>
          </a:prstGeom>
          <a:ln w="12700" cmpd="sng">
            <a:solidFill>
              <a:schemeClr val="bg2">
                <a:lumMod val="20000"/>
                <a:lumOff val="80000"/>
              </a:schemeClr>
            </a:solid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79875" name="Picture 6" descr="Screen shot 2014-02-04 at 4.04.0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73538" y="1250950"/>
            <a:ext cx="4857750" cy="258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Content Placeholder 2"/>
          <p:cNvSpPr txBox="1">
            <a:spLocks/>
          </p:cNvSpPr>
          <p:nvPr/>
        </p:nvSpPr>
        <p:spPr bwMode="auto">
          <a:xfrm>
            <a:off x="520700" y="1114425"/>
            <a:ext cx="3368675"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Tx/>
              <a:buNone/>
            </a:pPr>
            <a:r>
              <a:rPr lang="en-US" altLang="en-US" sz="1800" b="1" dirty="0">
                <a:solidFill>
                  <a:srgbClr val="254061"/>
                </a:solidFill>
              </a:rPr>
              <a:t>A 10 </a:t>
            </a:r>
            <a:r>
              <a:rPr lang="en-US" altLang="en-US" sz="1800" b="1" dirty="0" err="1">
                <a:solidFill>
                  <a:srgbClr val="254061"/>
                </a:solidFill>
              </a:rPr>
              <a:t>Ω</a:t>
            </a:r>
            <a:r>
              <a:rPr lang="en-US" altLang="en-US" sz="1800" b="1" dirty="0">
                <a:solidFill>
                  <a:srgbClr val="254061"/>
                </a:solidFill>
              </a:rPr>
              <a:t> resistor and a 15 </a:t>
            </a:r>
            <a:r>
              <a:rPr lang="en-US" altLang="en-US" sz="1800" b="1" dirty="0" err="1">
                <a:solidFill>
                  <a:srgbClr val="254061"/>
                </a:solidFill>
              </a:rPr>
              <a:t>Ω</a:t>
            </a:r>
            <a:r>
              <a:rPr lang="en-US" altLang="en-US" sz="1800" b="1" dirty="0">
                <a:solidFill>
                  <a:srgbClr val="254061"/>
                </a:solidFill>
              </a:rPr>
              <a:t> resistor are connected in parallel. </a:t>
            </a:r>
            <a:r>
              <a:rPr lang="en-US" altLang="en-US" sz="1800" b="1" dirty="0" smtClean="0">
                <a:solidFill>
                  <a:srgbClr val="254061"/>
                </a:solidFill>
              </a:rPr>
              <a:t>What </a:t>
            </a:r>
            <a:r>
              <a:rPr lang="en-US" altLang="en-US" sz="1800" b="1" dirty="0">
                <a:solidFill>
                  <a:srgbClr val="254061"/>
                </a:solidFill>
              </a:rPr>
              <a:t>is the </a:t>
            </a:r>
            <a:r>
              <a:rPr lang="en-US" altLang="en-US" sz="1800" b="1" i="1" dirty="0" err="1">
                <a:solidFill>
                  <a:srgbClr val="254061"/>
                </a:solidFill>
                <a:latin typeface="Times New Roman" pitchFamily="18" charset="0"/>
                <a:cs typeface="Times New Roman" pitchFamily="18" charset="0"/>
              </a:rPr>
              <a:t>R</a:t>
            </a:r>
            <a:r>
              <a:rPr lang="en-US" altLang="en-US" sz="1800" b="1" i="1" baseline="-25000" dirty="0" err="1">
                <a:solidFill>
                  <a:srgbClr val="254061"/>
                </a:solidFill>
                <a:latin typeface="Times New Roman" pitchFamily="18" charset="0"/>
                <a:cs typeface="Times New Roman" pitchFamily="18" charset="0"/>
              </a:rPr>
              <a:t>eq</a:t>
            </a:r>
            <a:r>
              <a:rPr lang="en-US" altLang="en-US" sz="1800" b="1" dirty="0">
                <a:solidFill>
                  <a:srgbClr val="254061"/>
                </a:solidFill>
                <a:cs typeface="Times New Roman" pitchFamily="18" charset="0"/>
              </a:rPr>
              <a:t> of this arrangement?    </a:t>
            </a:r>
          </a:p>
        </p:txBody>
      </p:sp>
      <p:sp>
        <p:nvSpPr>
          <p:cNvPr id="79877" name="TextBox 6"/>
          <p:cNvSpPr txBox="1">
            <a:spLocks noChangeArrowheads="1"/>
          </p:cNvSpPr>
          <p:nvPr/>
        </p:nvSpPr>
        <p:spPr bwMode="auto">
          <a:xfrm>
            <a:off x="6870700" y="296862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10</a:t>
            </a:r>
          </a:p>
        </p:txBody>
      </p:sp>
      <p:sp>
        <p:nvSpPr>
          <p:cNvPr id="79878" name="TextBox 6"/>
          <p:cNvSpPr txBox="1">
            <a:spLocks noChangeArrowheads="1"/>
          </p:cNvSpPr>
          <p:nvPr/>
        </p:nvSpPr>
        <p:spPr bwMode="auto">
          <a:xfrm>
            <a:off x="7900988" y="2967038"/>
            <a:ext cx="635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a:t>
            </a:r>
          </a:p>
        </p:txBody>
      </p:sp>
      <p:sp>
        <p:nvSpPr>
          <p:cNvPr id="12" name="Rectangle 11"/>
          <p:cNvSpPr/>
          <p:nvPr/>
        </p:nvSpPr>
        <p:spPr>
          <a:xfrm>
            <a:off x="5716588" y="3006725"/>
            <a:ext cx="722312" cy="211138"/>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79880" name="TextBox 6"/>
          <p:cNvSpPr txBox="1">
            <a:spLocks noChangeArrowheads="1"/>
          </p:cNvSpPr>
          <p:nvPr/>
        </p:nvSpPr>
        <p:spPr bwMode="auto">
          <a:xfrm>
            <a:off x="4256088" y="3460750"/>
            <a:ext cx="14605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000">
                <a:solidFill>
                  <a:schemeClr val="bg1"/>
                </a:solidFill>
              </a:rPr>
              <a:t>Equivalent resistance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1922" name="Picture 1" descr="Screen shot 2014-03-05 at 2.3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616200"/>
            <a:ext cx="256063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81924" name="Picture 6" descr="Screen shot 2014-02-04 at 4.04.03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73538" y="1250950"/>
            <a:ext cx="4857750" cy="258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5" name="Content Placeholder 2"/>
          <p:cNvSpPr txBox="1">
            <a:spLocks/>
          </p:cNvSpPr>
          <p:nvPr/>
        </p:nvSpPr>
        <p:spPr bwMode="auto">
          <a:xfrm>
            <a:off x="520700" y="1114425"/>
            <a:ext cx="336867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spcBef>
                <a:spcPct val="0"/>
              </a:spcBef>
              <a:buFontTx/>
              <a:buNone/>
            </a:pPr>
            <a:r>
              <a:rPr lang="en-US" altLang="en-US" sz="1800" b="1" dirty="0">
                <a:solidFill>
                  <a:srgbClr val="254061"/>
                </a:solidFill>
              </a:rPr>
              <a:t>A 10 </a:t>
            </a:r>
            <a:r>
              <a:rPr lang="en-US" altLang="en-US" sz="1800" b="1" dirty="0" err="1">
                <a:solidFill>
                  <a:srgbClr val="254061"/>
                </a:solidFill>
              </a:rPr>
              <a:t>Ω</a:t>
            </a:r>
            <a:r>
              <a:rPr lang="en-US" altLang="en-US" sz="1800" b="1" dirty="0">
                <a:solidFill>
                  <a:srgbClr val="254061"/>
                </a:solidFill>
              </a:rPr>
              <a:t> resistor and a 15 </a:t>
            </a:r>
            <a:r>
              <a:rPr lang="en-US" altLang="en-US" sz="1800" b="1" dirty="0" err="1">
                <a:solidFill>
                  <a:srgbClr val="254061"/>
                </a:solidFill>
              </a:rPr>
              <a:t>Ω</a:t>
            </a:r>
            <a:r>
              <a:rPr lang="en-US" altLang="en-US" sz="1800" b="1" dirty="0">
                <a:solidFill>
                  <a:srgbClr val="254061"/>
                </a:solidFill>
              </a:rPr>
              <a:t> resistor are connected in parallel. </a:t>
            </a:r>
            <a:r>
              <a:rPr lang="en-US" altLang="en-US" sz="1800" b="1" dirty="0" smtClean="0">
                <a:solidFill>
                  <a:srgbClr val="254061"/>
                </a:solidFill>
              </a:rPr>
              <a:t>What </a:t>
            </a:r>
            <a:r>
              <a:rPr lang="en-US" altLang="en-US" sz="1800" b="1" dirty="0">
                <a:solidFill>
                  <a:srgbClr val="254061"/>
                </a:solidFill>
              </a:rPr>
              <a:t>is the </a:t>
            </a:r>
            <a:r>
              <a:rPr lang="en-US" altLang="en-US" sz="1800" b="1" i="1" dirty="0" err="1">
                <a:solidFill>
                  <a:srgbClr val="254061"/>
                </a:solidFill>
                <a:latin typeface="Times New Roman" pitchFamily="18" charset="0"/>
                <a:cs typeface="Times New Roman" pitchFamily="18" charset="0"/>
              </a:rPr>
              <a:t>R</a:t>
            </a:r>
            <a:r>
              <a:rPr lang="en-US" altLang="en-US" sz="1800" b="1" i="1" baseline="-25000" dirty="0" err="1">
                <a:solidFill>
                  <a:srgbClr val="254061"/>
                </a:solidFill>
                <a:latin typeface="Times New Roman" pitchFamily="18" charset="0"/>
                <a:cs typeface="Times New Roman" pitchFamily="18" charset="0"/>
              </a:rPr>
              <a:t>eq</a:t>
            </a:r>
            <a:r>
              <a:rPr lang="en-US" altLang="en-US" sz="1800" b="1" dirty="0">
                <a:solidFill>
                  <a:srgbClr val="254061"/>
                </a:solidFill>
                <a:cs typeface="Times New Roman" pitchFamily="18" charset="0"/>
              </a:rPr>
              <a:t> of this arrangement?   </a:t>
            </a:r>
            <a:r>
              <a:rPr lang="en-US" altLang="en-US" sz="1800" b="1" dirty="0">
                <a:solidFill>
                  <a:srgbClr val="800000"/>
                </a:solidFill>
                <a:cs typeface="Times New Roman" pitchFamily="18" charset="0"/>
              </a:rPr>
              <a:t>6 ohms   </a:t>
            </a:r>
          </a:p>
        </p:txBody>
      </p:sp>
      <p:sp>
        <p:nvSpPr>
          <p:cNvPr id="81926" name="TextBox 6"/>
          <p:cNvSpPr txBox="1">
            <a:spLocks noChangeArrowheads="1"/>
          </p:cNvSpPr>
          <p:nvPr/>
        </p:nvSpPr>
        <p:spPr bwMode="auto">
          <a:xfrm>
            <a:off x="6870700" y="296862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10</a:t>
            </a:r>
          </a:p>
        </p:txBody>
      </p:sp>
      <p:sp>
        <p:nvSpPr>
          <p:cNvPr id="81927" name="TextBox 6"/>
          <p:cNvSpPr txBox="1">
            <a:spLocks noChangeArrowheads="1"/>
          </p:cNvSpPr>
          <p:nvPr/>
        </p:nvSpPr>
        <p:spPr bwMode="auto">
          <a:xfrm>
            <a:off x="7900988" y="2967038"/>
            <a:ext cx="635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a:t>
            </a:r>
          </a:p>
        </p:txBody>
      </p:sp>
      <p:sp>
        <p:nvSpPr>
          <p:cNvPr id="12" name="Rectangle 11"/>
          <p:cNvSpPr/>
          <p:nvPr/>
        </p:nvSpPr>
        <p:spPr>
          <a:xfrm>
            <a:off x="5716588" y="3006725"/>
            <a:ext cx="722312" cy="211138"/>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1929" name="TextBox 6"/>
          <p:cNvSpPr txBox="1">
            <a:spLocks noChangeArrowheads="1"/>
          </p:cNvSpPr>
          <p:nvPr/>
        </p:nvSpPr>
        <p:spPr bwMode="auto">
          <a:xfrm>
            <a:off x="4256088" y="3460750"/>
            <a:ext cx="14605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000">
                <a:solidFill>
                  <a:schemeClr val="bg1"/>
                </a:solidFill>
              </a:rPr>
              <a:t>Equivalent resistance</a:t>
            </a:r>
          </a:p>
        </p:txBody>
      </p:sp>
      <p:sp>
        <p:nvSpPr>
          <p:cNvPr id="81930" name="TextBox 6"/>
          <p:cNvSpPr txBox="1">
            <a:spLocks noChangeArrowheads="1"/>
          </p:cNvSpPr>
          <p:nvPr/>
        </p:nvSpPr>
        <p:spPr bwMode="auto">
          <a:xfrm>
            <a:off x="5670550" y="2982913"/>
            <a:ext cx="6365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6</a:t>
            </a:r>
          </a:p>
        </p:txBody>
      </p:sp>
      <p:sp>
        <p:nvSpPr>
          <p:cNvPr id="81931" name="TextBox 1"/>
          <p:cNvSpPr txBox="1">
            <a:spLocks noChangeArrowheads="1"/>
          </p:cNvSpPr>
          <p:nvPr/>
        </p:nvSpPr>
        <p:spPr bwMode="auto">
          <a:xfrm>
            <a:off x="488950" y="3738563"/>
            <a:ext cx="3505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lgn="ctr" eaLnBrk="1" hangingPunct="1">
              <a:spcBef>
                <a:spcPct val="0"/>
              </a:spcBef>
              <a:buFontTx/>
              <a:buNone/>
            </a:pPr>
            <a:r>
              <a:rPr lang="en-US" altLang="en-US" sz="1800" b="1">
                <a:solidFill>
                  <a:srgbClr val="800000"/>
                </a:solidFill>
              </a:rPr>
              <a:t>When resistors are connected in parallel, total resistance decreases.</a:t>
            </a:r>
          </a:p>
        </p:txBody>
      </p:sp>
      <p:sp>
        <p:nvSpPr>
          <p:cNvPr id="17" name="Oval 16"/>
          <p:cNvSpPr/>
          <p:nvPr/>
        </p:nvSpPr>
        <p:spPr>
          <a:xfrm>
            <a:off x="2952750" y="3082925"/>
            <a:ext cx="676275" cy="468313"/>
          </a:xfrm>
          <a:prstGeom prst="ellipse">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0243" name="Content Placeholder 2"/>
          <p:cNvSpPr txBox="1">
            <a:spLocks/>
          </p:cNvSpPr>
          <p:nvPr/>
        </p:nvSpPr>
        <p:spPr bwMode="auto">
          <a:xfrm>
            <a:off x="527050" y="1042988"/>
            <a:ext cx="6810375" cy="293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a:solidFill>
                  <a:srgbClr val="254061"/>
                </a:solidFill>
              </a:rPr>
              <a:t>Two resistors with resistances of 10 Ω and 30 Ω are connected in </a:t>
            </a:r>
            <a:r>
              <a:rPr lang="en-US" altLang="en-US" sz="1800" b="1" u="sng">
                <a:solidFill>
                  <a:srgbClr val="254061"/>
                </a:solidFill>
              </a:rPr>
              <a:t>parallel</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r>
              <a:rPr lang="en-US" altLang="en-US" sz="1800" b="1">
                <a:solidFill>
                  <a:srgbClr val="254061"/>
                </a:solidFill>
              </a:rPr>
              <a:t>b) What is the current flow through the circuit?</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83971" name="Picture 6" descr="Screen shot 2014-02-04 at 4.04.0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73538" y="1250950"/>
            <a:ext cx="4857750" cy="258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2" name="Content Placeholder 2"/>
          <p:cNvSpPr txBox="1">
            <a:spLocks/>
          </p:cNvSpPr>
          <p:nvPr/>
        </p:nvSpPr>
        <p:spPr bwMode="auto">
          <a:xfrm>
            <a:off x="520700" y="1114425"/>
            <a:ext cx="343693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Two strings of lights, each with a resistance of 150 Ω, are connected together.  </a:t>
            </a:r>
          </a:p>
          <a:p>
            <a:pPr eaLnBrk="1" hangingPunct="1">
              <a:spcAft>
                <a:spcPts val="1200"/>
              </a:spcAft>
              <a:buFontTx/>
              <a:buNone/>
            </a:pPr>
            <a:r>
              <a:rPr lang="en-US" altLang="en-US" sz="1800" b="1">
                <a:solidFill>
                  <a:srgbClr val="254061"/>
                </a:solidFill>
              </a:rPr>
              <a:t>What is the </a:t>
            </a:r>
            <a:r>
              <a:rPr lang="en-US" altLang="en-US" sz="1800" b="1" i="1">
                <a:solidFill>
                  <a:srgbClr val="254061"/>
                </a:solidFill>
                <a:latin typeface="Times New Roman" pitchFamily="18" charset="0"/>
                <a:cs typeface="Times New Roman" pitchFamily="18" charset="0"/>
              </a:rPr>
              <a:t>R</a:t>
            </a:r>
            <a:r>
              <a:rPr lang="en-US" altLang="en-US" sz="18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 when the strings are connected in parallel?</a:t>
            </a:r>
          </a:p>
        </p:txBody>
      </p:sp>
      <p:sp>
        <p:nvSpPr>
          <p:cNvPr id="83973" name="TextBox 6"/>
          <p:cNvSpPr txBox="1">
            <a:spLocks noChangeArrowheads="1"/>
          </p:cNvSpPr>
          <p:nvPr/>
        </p:nvSpPr>
        <p:spPr bwMode="auto">
          <a:xfrm>
            <a:off x="6870700" y="296862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83974" name="TextBox 6"/>
          <p:cNvSpPr txBox="1">
            <a:spLocks noChangeArrowheads="1"/>
          </p:cNvSpPr>
          <p:nvPr/>
        </p:nvSpPr>
        <p:spPr bwMode="auto">
          <a:xfrm>
            <a:off x="7900988" y="2967038"/>
            <a:ext cx="635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12" name="Rectangle 11"/>
          <p:cNvSpPr/>
          <p:nvPr/>
        </p:nvSpPr>
        <p:spPr>
          <a:xfrm>
            <a:off x="5716588" y="3006725"/>
            <a:ext cx="722312" cy="211138"/>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3976" name="TextBox 6"/>
          <p:cNvSpPr txBox="1">
            <a:spLocks noChangeArrowheads="1"/>
          </p:cNvSpPr>
          <p:nvPr/>
        </p:nvSpPr>
        <p:spPr bwMode="auto">
          <a:xfrm>
            <a:off x="4256088" y="3460750"/>
            <a:ext cx="14605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000">
                <a:solidFill>
                  <a:schemeClr val="bg1"/>
                </a:solidFill>
              </a:rPr>
              <a:t>Equivalent resistance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6018" name="Picture 1" descr="Screen shot 2014-03-05 at 2.39.29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6125" y="3248025"/>
            <a:ext cx="2978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bwMode="auto">
          <a:xfrm>
            <a:off x="431800" y="0"/>
            <a:ext cx="7400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Engaging with the concepts</a:t>
            </a:r>
            <a:endParaRPr lang="en-US" dirty="0">
              <a:solidFill>
                <a:srgbClr val="254061"/>
              </a:solidFill>
              <a:latin typeface="Arial" charset="0"/>
              <a:ea typeface="ＭＳ Ｐゴシック" charset="0"/>
              <a:cs typeface="ＭＳ Ｐゴシック" charset="0"/>
            </a:endParaRPr>
          </a:p>
        </p:txBody>
      </p:sp>
      <p:pic>
        <p:nvPicPr>
          <p:cNvPr id="86020" name="Picture 6" descr="Screen shot 2014-02-04 at 4.04.03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73538" y="1250950"/>
            <a:ext cx="4857750" cy="258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Content Placeholder 2"/>
          <p:cNvSpPr txBox="1">
            <a:spLocks/>
          </p:cNvSpPr>
          <p:nvPr/>
        </p:nvSpPr>
        <p:spPr bwMode="auto">
          <a:xfrm>
            <a:off x="520700" y="1114425"/>
            <a:ext cx="3414713"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Two strings of lights, each with a resistance of 150 Ω, are connected together.  </a:t>
            </a:r>
          </a:p>
          <a:p>
            <a:pPr eaLnBrk="1" hangingPunct="1">
              <a:spcAft>
                <a:spcPts val="1200"/>
              </a:spcAft>
              <a:buFontTx/>
              <a:buNone/>
            </a:pPr>
            <a:r>
              <a:rPr lang="en-US" altLang="en-US" sz="1800" b="1">
                <a:solidFill>
                  <a:srgbClr val="254061"/>
                </a:solidFill>
              </a:rPr>
              <a:t>What is the </a:t>
            </a:r>
            <a:r>
              <a:rPr lang="en-US" altLang="en-US" sz="1800" b="1" i="1">
                <a:solidFill>
                  <a:srgbClr val="254061"/>
                </a:solidFill>
                <a:latin typeface="Times New Roman" pitchFamily="18" charset="0"/>
                <a:cs typeface="Times New Roman" pitchFamily="18" charset="0"/>
              </a:rPr>
              <a:t>R</a:t>
            </a:r>
            <a:r>
              <a:rPr lang="en-US" altLang="en-US" sz="18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 when the strings are connected in parallel?   </a:t>
            </a:r>
            <a:r>
              <a:rPr lang="en-US" altLang="en-US" sz="1800" b="1">
                <a:solidFill>
                  <a:srgbClr val="800000"/>
                </a:solidFill>
                <a:cs typeface="Times New Roman" pitchFamily="18" charset="0"/>
              </a:rPr>
              <a:t>75 Ω</a:t>
            </a:r>
          </a:p>
          <a:p>
            <a:pPr eaLnBrk="1" hangingPunct="1">
              <a:spcAft>
                <a:spcPts val="1200"/>
              </a:spcAft>
              <a:buFontTx/>
              <a:buNone/>
            </a:pPr>
            <a:endParaRPr lang="en-US" altLang="en-US" sz="1800" b="1">
              <a:solidFill>
                <a:srgbClr val="254061"/>
              </a:solidFill>
              <a:cs typeface="Times New Roman" pitchFamily="18" charset="0"/>
            </a:endParaRPr>
          </a:p>
        </p:txBody>
      </p:sp>
      <p:sp>
        <p:nvSpPr>
          <p:cNvPr id="86022" name="TextBox 6"/>
          <p:cNvSpPr txBox="1">
            <a:spLocks noChangeArrowheads="1"/>
          </p:cNvSpPr>
          <p:nvPr/>
        </p:nvSpPr>
        <p:spPr bwMode="auto">
          <a:xfrm>
            <a:off x="6870700" y="296862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86023" name="TextBox 6"/>
          <p:cNvSpPr txBox="1">
            <a:spLocks noChangeArrowheads="1"/>
          </p:cNvSpPr>
          <p:nvPr/>
        </p:nvSpPr>
        <p:spPr bwMode="auto">
          <a:xfrm>
            <a:off x="7900988" y="2967038"/>
            <a:ext cx="635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150</a:t>
            </a:r>
          </a:p>
        </p:txBody>
      </p:sp>
      <p:sp>
        <p:nvSpPr>
          <p:cNvPr id="12" name="Rectangle 11"/>
          <p:cNvSpPr/>
          <p:nvPr/>
        </p:nvSpPr>
        <p:spPr>
          <a:xfrm>
            <a:off x="5716588" y="3006725"/>
            <a:ext cx="722312" cy="211138"/>
          </a:xfrm>
          <a:prstGeom prst="rect">
            <a:avLst/>
          </a:prstGeom>
          <a:solidFill>
            <a:schemeClr val="tx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6025" name="TextBox 6"/>
          <p:cNvSpPr txBox="1">
            <a:spLocks noChangeArrowheads="1"/>
          </p:cNvSpPr>
          <p:nvPr/>
        </p:nvSpPr>
        <p:spPr bwMode="auto">
          <a:xfrm>
            <a:off x="4256088" y="3460750"/>
            <a:ext cx="14605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000">
                <a:solidFill>
                  <a:schemeClr val="bg1"/>
                </a:solidFill>
              </a:rPr>
              <a:t>Equivalent resistance</a:t>
            </a:r>
          </a:p>
        </p:txBody>
      </p:sp>
      <p:sp>
        <p:nvSpPr>
          <p:cNvPr id="86026" name="TextBox 6"/>
          <p:cNvSpPr txBox="1">
            <a:spLocks noChangeArrowheads="1"/>
          </p:cNvSpPr>
          <p:nvPr/>
        </p:nvSpPr>
        <p:spPr bwMode="auto">
          <a:xfrm>
            <a:off x="5670550" y="2982913"/>
            <a:ext cx="6365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100">
                <a:solidFill>
                  <a:schemeClr val="bg1"/>
                </a:solidFill>
              </a:rPr>
              <a:t>75</a:t>
            </a:r>
          </a:p>
        </p:txBody>
      </p:sp>
      <p:sp>
        <p:nvSpPr>
          <p:cNvPr id="16" name="Oval 15"/>
          <p:cNvSpPr/>
          <p:nvPr/>
        </p:nvSpPr>
        <p:spPr>
          <a:xfrm>
            <a:off x="3176588" y="3671888"/>
            <a:ext cx="674687" cy="487362"/>
          </a:xfrm>
          <a:prstGeom prst="ellipse">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dirty="0"/>
          </a:p>
        </p:txBody>
      </p:sp>
      <p:sp>
        <p:nvSpPr>
          <p:cNvPr id="86028" name="TextBox 1"/>
          <p:cNvSpPr txBox="1">
            <a:spLocks noChangeArrowheads="1"/>
          </p:cNvSpPr>
          <p:nvPr/>
        </p:nvSpPr>
        <p:spPr bwMode="auto">
          <a:xfrm>
            <a:off x="4083050" y="4200525"/>
            <a:ext cx="50609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The total resistance is always less than any of the individual resistors added in parallel!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8066" name="TextBox 11"/>
          <p:cNvSpPr txBox="1">
            <a:spLocks noChangeArrowheads="1"/>
          </p:cNvSpPr>
          <p:nvPr/>
        </p:nvSpPr>
        <p:spPr bwMode="auto">
          <a:xfrm>
            <a:off x="1119188" y="3775075"/>
            <a:ext cx="1704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sp>
        <p:nvSpPr>
          <p:cNvPr id="88067" name="TextBox 9"/>
          <p:cNvSpPr txBox="1">
            <a:spLocks noChangeArrowheads="1"/>
          </p:cNvSpPr>
          <p:nvPr/>
        </p:nvSpPr>
        <p:spPr bwMode="auto">
          <a:xfrm>
            <a:off x="3516313" y="3768725"/>
            <a:ext cx="1712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pic>
        <p:nvPicPr>
          <p:cNvPr id="88068" name="Picture 4" descr="Screen shot 2013-10-07 at 12.59.35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5663" y="1646238"/>
            <a:ext cx="7389812"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9" name="TextBox 5"/>
          <p:cNvSpPr txBox="1">
            <a:spLocks noChangeArrowheads="1"/>
          </p:cNvSpPr>
          <p:nvPr/>
        </p:nvSpPr>
        <p:spPr bwMode="auto">
          <a:xfrm>
            <a:off x="685800" y="1111250"/>
            <a:ext cx="711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These are all 10 Ω resistors.  What is the </a:t>
            </a:r>
            <a:r>
              <a:rPr lang="en-US" altLang="en-US" sz="1800" b="1" i="1">
                <a:solidFill>
                  <a:srgbClr val="254061"/>
                </a:solidFill>
                <a:latin typeface="Times New Roman" pitchFamily="18" charset="0"/>
                <a:cs typeface="Times New Roman" pitchFamily="18" charset="0"/>
              </a:rPr>
              <a:t>R</a:t>
            </a:r>
            <a:r>
              <a:rPr lang="en-US" altLang="en-US" sz="20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 in each case? </a:t>
            </a:r>
          </a:p>
        </p:txBody>
      </p:sp>
      <p:sp>
        <p:nvSpPr>
          <p:cNvPr id="88070" name="TextBox 12"/>
          <p:cNvSpPr txBox="1">
            <a:spLocks noChangeArrowheads="1"/>
          </p:cNvSpPr>
          <p:nvPr/>
        </p:nvSpPr>
        <p:spPr bwMode="auto">
          <a:xfrm>
            <a:off x="6073775" y="3775075"/>
            <a:ext cx="1712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sp>
        <p:nvSpPr>
          <p:cNvPr id="14"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What is the </a:t>
            </a:r>
            <a:r>
              <a:rPr lang="en-US" i="1" dirty="0">
                <a:solidFill>
                  <a:srgbClr val="254061"/>
                </a:solidFill>
                <a:latin typeface="Times New Roman"/>
                <a:ea typeface="ＭＳ Ｐゴシック" charset="0"/>
                <a:cs typeface="Times New Roman"/>
              </a:rPr>
              <a:t>R</a:t>
            </a:r>
            <a:r>
              <a:rPr lang="en-US" i="1" baseline="-25000" dirty="0">
                <a:solidFill>
                  <a:srgbClr val="254061"/>
                </a:solidFill>
                <a:latin typeface="Times New Roman"/>
                <a:ea typeface="ＭＳ Ｐゴシック" charset="0"/>
                <a:cs typeface="Times New Roman"/>
              </a:rPr>
              <a:t>eq</a:t>
            </a:r>
            <a:r>
              <a:rPr lang="en-US" dirty="0" smtClean="0">
                <a:solidFill>
                  <a:srgbClr val="254061"/>
                </a:solidFill>
                <a:latin typeface="Arial" charset="0"/>
                <a:ea typeface="ＭＳ Ｐゴシック" charset="0"/>
                <a:cs typeface="ＭＳ Ｐゴシック" charset="0"/>
              </a:rPr>
              <a:t> of each circuit?</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0114" name="TextBox 11"/>
          <p:cNvSpPr txBox="1">
            <a:spLocks noChangeArrowheads="1"/>
          </p:cNvSpPr>
          <p:nvPr/>
        </p:nvSpPr>
        <p:spPr bwMode="auto">
          <a:xfrm>
            <a:off x="1119188" y="3775075"/>
            <a:ext cx="1744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10</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90115" name="TextBox 9"/>
          <p:cNvSpPr txBox="1">
            <a:spLocks noChangeArrowheads="1"/>
          </p:cNvSpPr>
          <p:nvPr/>
        </p:nvSpPr>
        <p:spPr bwMode="auto">
          <a:xfrm>
            <a:off x="3516313" y="3768725"/>
            <a:ext cx="1712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5</a:t>
            </a:r>
            <a:r>
              <a:rPr lang="en-US" altLang="en-US" sz="2400" b="1" i="1">
                <a:solidFill>
                  <a:srgbClr val="800000"/>
                </a:solidFill>
                <a:cs typeface="Arial" charset="0"/>
              </a:rPr>
              <a:t> </a:t>
            </a:r>
            <a:r>
              <a:rPr lang="en-US" altLang="en-US" sz="2400" b="1">
                <a:solidFill>
                  <a:srgbClr val="800000"/>
                </a:solidFill>
                <a:cs typeface="Arial" charset="0"/>
              </a:rPr>
              <a:t>Ω</a:t>
            </a:r>
          </a:p>
        </p:txBody>
      </p:sp>
      <p:pic>
        <p:nvPicPr>
          <p:cNvPr id="90116" name="Picture 4" descr="Screen shot 2013-10-07 at 12.59.35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5663" y="1646238"/>
            <a:ext cx="7389812"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TextBox 5"/>
          <p:cNvSpPr txBox="1">
            <a:spLocks noChangeArrowheads="1"/>
          </p:cNvSpPr>
          <p:nvPr/>
        </p:nvSpPr>
        <p:spPr bwMode="auto">
          <a:xfrm>
            <a:off x="685800" y="1111250"/>
            <a:ext cx="711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These are all 10 Ω resistors.  What is the </a:t>
            </a:r>
            <a:r>
              <a:rPr lang="en-US" altLang="en-US" sz="1800" b="1" i="1">
                <a:solidFill>
                  <a:srgbClr val="254061"/>
                </a:solidFill>
                <a:latin typeface="Times New Roman" pitchFamily="18" charset="0"/>
                <a:cs typeface="Times New Roman" pitchFamily="18" charset="0"/>
              </a:rPr>
              <a:t>R</a:t>
            </a:r>
            <a:r>
              <a:rPr lang="en-US" altLang="en-US" sz="2000" b="1" i="1" baseline="-25000">
                <a:solidFill>
                  <a:srgbClr val="254061"/>
                </a:solidFill>
                <a:latin typeface="Times New Roman" pitchFamily="18" charset="0"/>
                <a:cs typeface="Times New Roman" pitchFamily="18" charset="0"/>
              </a:rPr>
              <a:t>eq</a:t>
            </a:r>
            <a:r>
              <a:rPr lang="en-US" altLang="en-US" sz="1800" b="1">
                <a:solidFill>
                  <a:srgbClr val="254061"/>
                </a:solidFill>
                <a:cs typeface="Times New Roman" pitchFamily="18" charset="0"/>
              </a:rPr>
              <a:t> in each case? </a:t>
            </a:r>
          </a:p>
        </p:txBody>
      </p:sp>
      <p:sp>
        <p:nvSpPr>
          <p:cNvPr id="90118" name="TextBox 12"/>
          <p:cNvSpPr txBox="1">
            <a:spLocks noChangeArrowheads="1"/>
          </p:cNvSpPr>
          <p:nvPr/>
        </p:nvSpPr>
        <p:spPr bwMode="auto">
          <a:xfrm>
            <a:off x="6073775" y="3775075"/>
            <a:ext cx="1712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3.3</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3" name="TextBox 2"/>
          <p:cNvSpPr txBox="1"/>
          <p:nvPr/>
        </p:nvSpPr>
        <p:spPr>
          <a:xfrm>
            <a:off x="725488" y="4408488"/>
            <a:ext cx="7553325" cy="369887"/>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Adding resistors in parallel makes the total resistance </a:t>
            </a:r>
            <a:r>
              <a:rPr lang="en-US" sz="1800" b="1" i="1" dirty="0">
                <a:solidFill>
                  <a:schemeClr val="accent1">
                    <a:lumMod val="75000"/>
                  </a:schemeClr>
                </a:solidFill>
                <a:ea typeface="ＭＳ Ｐゴシック" charset="0"/>
                <a:cs typeface="ＭＳ Ｐゴシック" charset="0"/>
              </a:rPr>
              <a:t>decrease</a:t>
            </a:r>
            <a:r>
              <a:rPr lang="en-US" sz="1800" b="1" dirty="0">
                <a:solidFill>
                  <a:schemeClr val="accent1">
                    <a:lumMod val="50000"/>
                  </a:schemeClr>
                </a:solidFill>
                <a:ea typeface="ＭＳ Ｐゴシック" charset="0"/>
                <a:cs typeface="ＭＳ Ｐゴシック" charset="0"/>
              </a:rPr>
              <a:t>. </a:t>
            </a:r>
          </a:p>
        </p:txBody>
      </p:sp>
      <p:sp>
        <p:nvSpPr>
          <p:cNvPr id="15"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What is the </a:t>
            </a:r>
            <a:r>
              <a:rPr lang="en-US" i="1" dirty="0" smtClean="0">
                <a:solidFill>
                  <a:srgbClr val="254061"/>
                </a:solidFill>
                <a:latin typeface="Times New Roman"/>
                <a:ea typeface="ＭＳ Ｐゴシック" charset="0"/>
                <a:cs typeface="Times New Roman"/>
              </a:rPr>
              <a:t>R</a:t>
            </a:r>
            <a:r>
              <a:rPr lang="en-US" i="1" baseline="-25000" dirty="0" smtClean="0">
                <a:solidFill>
                  <a:srgbClr val="254061"/>
                </a:solidFill>
                <a:latin typeface="Times New Roman"/>
                <a:ea typeface="ＭＳ Ｐゴシック" charset="0"/>
                <a:cs typeface="Times New Roman"/>
              </a:rPr>
              <a:t>eq</a:t>
            </a:r>
            <a:r>
              <a:rPr lang="en-US" dirty="0" smtClean="0">
                <a:solidFill>
                  <a:srgbClr val="254061"/>
                </a:solidFill>
                <a:latin typeface="Arial" charset="0"/>
                <a:ea typeface="ＭＳ Ｐゴシック" charset="0"/>
                <a:cs typeface="ＭＳ Ｐゴシック" charset="0"/>
              </a:rPr>
              <a:t> of each circuit?</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62" name="TextBox 11"/>
          <p:cNvSpPr txBox="1">
            <a:spLocks noChangeArrowheads="1"/>
          </p:cNvSpPr>
          <p:nvPr/>
        </p:nvSpPr>
        <p:spPr bwMode="auto">
          <a:xfrm>
            <a:off x="1119188" y="3775075"/>
            <a:ext cx="1744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10</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92163" name="TextBox 9"/>
          <p:cNvSpPr txBox="1">
            <a:spLocks noChangeArrowheads="1"/>
          </p:cNvSpPr>
          <p:nvPr/>
        </p:nvSpPr>
        <p:spPr bwMode="auto">
          <a:xfrm>
            <a:off x="3516313" y="3768725"/>
            <a:ext cx="1712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5</a:t>
            </a:r>
            <a:r>
              <a:rPr lang="en-US" altLang="en-US" sz="2400" b="1" i="1">
                <a:solidFill>
                  <a:srgbClr val="800000"/>
                </a:solidFill>
                <a:cs typeface="Arial" charset="0"/>
              </a:rPr>
              <a:t> </a:t>
            </a:r>
            <a:r>
              <a:rPr lang="en-US" altLang="en-US" sz="2400" b="1">
                <a:solidFill>
                  <a:srgbClr val="800000"/>
                </a:solidFill>
                <a:cs typeface="Arial" charset="0"/>
              </a:rPr>
              <a:t>Ω</a:t>
            </a:r>
          </a:p>
        </p:txBody>
      </p:sp>
      <p:pic>
        <p:nvPicPr>
          <p:cNvPr id="92164" name="Picture 4" descr="Screen shot 2013-10-07 at 12.59.35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5663" y="1646238"/>
            <a:ext cx="7389812"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5" name="TextBox 5"/>
          <p:cNvSpPr txBox="1">
            <a:spLocks noChangeArrowheads="1"/>
          </p:cNvSpPr>
          <p:nvPr/>
        </p:nvSpPr>
        <p:spPr bwMode="auto">
          <a:xfrm>
            <a:off x="685800" y="1117600"/>
            <a:ext cx="7977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Apply Ohm’s law (</a:t>
            </a:r>
            <a:r>
              <a:rPr lang="en-US" altLang="en-US" sz="1800" b="1" i="1">
                <a:solidFill>
                  <a:srgbClr val="254061"/>
                </a:solidFill>
                <a:latin typeface="Times New Roman" pitchFamily="18" charset="0"/>
                <a:cs typeface="Times New Roman" pitchFamily="18" charset="0"/>
              </a:rPr>
              <a:t> V </a:t>
            </a:r>
            <a:r>
              <a:rPr lang="en-US" altLang="en-US" sz="1800" b="1">
                <a:solidFill>
                  <a:srgbClr val="254061"/>
                </a:solidFill>
                <a:latin typeface="Times New Roman" pitchFamily="18" charset="0"/>
                <a:cs typeface="Times New Roman" pitchFamily="18" charset="0"/>
              </a:rPr>
              <a:t>= </a:t>
            </a:r>
            <a:r>
              <a:rPr lang="en-US" altLang="en-US" sz="1800" b="1" i="1">
                <a:solidFill>
                  <a:srgbClr val="254061"/>
                </a:solidFill>
                <a:latin typeface="Times New Roman" pitchFamily="18" charset="0"/>
                <a:cs typeface="Times New Roman" pitchFamily="18" charset="0"/>
              </a:rPr>
              <a:t>IR </a:t>
            </a:r>
            <a:r>
              <a:rPr lang="en-US" altLang="en-US" sz="1800" b="1">
                <a:solidFill>
                  <a:srgbClr val="254061"/>
                </a:solidFill>
                <a:cs typeface="Times New Roman" pitchFamily="18" charset="0"/>
              </a:rPr>
              <a:t>) to find the total current through the battery.</a:t>
            </a:r>
          </a:p>
        </p:txBody>
      </p:sp>
      <p:sp>
        <p:nvSpPr>
          <p:cNvPr id="92166" name="TextBox 12"/>
          <p:cNvSpPr txBox="1">
            <a:spLocks noChangeArrowheads="1"/>
          </p:cNvSpPr>
          <p:nvPr/>
        </p:nvSpPr>
        <p:spPr bwMode="auto">
          <a:xfrm>
            <a:off x="6073775" y="3775075"/>
            <a:ext cx="1712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3.3</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92167" name="TextBox 10"/>
          <p:cNvSpPr txBox="1">
            <a:spLocks noChangeArrowheads="1"/>
          </p:cNvSpPr>
          <p:nvPr/>
        </p:nvSpPr>
        <p:spPr bwMode="auto">
          <a:xfrm>
            <a:off x="1366838" y="4292600"/>
            <a:ext cx="17446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sp>
        <p:nvSpPr>
          <p:cNvPr id="92168" name="TextBox 13"/>
          <p:cNvSpPr txBox="1">
            <a:spLocks noChangeArrowheads="1"/>
          </p:cNvSpPr>
          <p:nvPr/>
        </p:nvSpPr>
        <p:spPr bwMode="auto">
          <a:xfrm>
            <a:off x="3776663" y="4292600"/>
            <a:ext cx="17446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sp>
        <p:nvSpPr>
          <p:cNvPr id="92169" name="TextBox 14"/>
          <p:cNvSpPr txBox="1">
            <a:spLocks noChangeArrowheads="1"/>
          </p:cNvSpPr>
          <p:nvPr/>
        </p:nvSpPr>
        <p:spPr bwMode="auto">
          <a:xfrm>
            <a:off x="6348413" y="4281488"/>
            <a:ext cx="1744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chemeClr val="bg1"/>
                </a:solidFill>
                <a:cs typeface="Arial" charset="0"/>
              </a:rPr>
              <a:t>____</a:t>
            </a:r>
          </a:p>
        </p:txBody>
      </p:sp>
      <p:sp>
        <p:nvSpPr>
          <p:cNvPr id="16"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How much current flows?</a:t>
            </a:r>
            <a:endParaRPr lang="en-US" dirty="0">
              <a:solidFill>
                <a:srgbClr val="254061"/>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4210" name="TextBox 11"/>
          <p:cNvSpPr txBox="1">
            <a:spLocks noChangeArrowheads="1"/>
          </p:cNvSpPr>
          <p:nvPr/>
        </p:nvSpPr>
        <p:spPr bwMode="auto">
          <a:xfrm>
            <a:off x="1119188" y="3775075"/>
            <a:ext cx="1744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10</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94211" name="TextBox 9"/>
          <p:cNvSpPr txBox="1">
            <a:spLocks noChangeArrowheads="1"/>
          </p:cNvSpPr>
          <p:nvPr/>
        </p:nvSpPr>
        <p:spPr bwMode="auto">
          <a:xfrm>
            <a:off x="3516313" y="3768725"/>
            <a:ext cx="1712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5</a:t>
            </a:r>
            <a:r>
              <a:rPr lang="en-US" altLang="en-US" sz="2400" b="1" i="1">
                <a:solidFill>
                  <a:srgbClr val="800000"/>
                </a:solidFill>
                <a:cs typeface="Arial" charset="0"/>
              </a:rPr>
              <a:t> </a:t>
            </a:r>
            <a:r>
              <a:rPr lang="en-US" altLang="en-US" sz="2400" b="1">
                <a:solidFill>
                  <a:srgbClr val="800000"/>
                </a:solidFill>
                <a:cs typeface="Arial" charset="0"/>
              </a:rPr>
              <a:t>Ω</a:t>
            </a:r>
          </a:p>
        </p:txBody>
      </p:sp>
      <p:pic>
        <p:nvPicPr>
          <p:cNvPr id="94212" name="Picture 4" descr="Screen shot 2013-10-07 at 12.59.35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5663" y="1646238"/>
            <a:ext cx="7389812"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3" name="TextBox 12"/>
          <p:cNvSpPr txBox="1">
            <a:spLocks noChangeArrowheads="1"/>
          </p:cNvSpPr>
          <p:nvPr/>
        </p:nvSpPr>
        <p:spPr bwMode="auto">
          <a:xfrm>
            <a:off x="6073775" y="3775075"/>
            <a:ext cx="1712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R</a:t>
            </a:r>
            <a:r>
              <a:rPr lang="en-US" altLang="en-US" sz="2400" i="1" baseline="-25000">
                <a:solidFill>
                  <a:schemeClr val="bg1"/>
                </a:solidFill>
                <a:latin typeface="Times New Roman" pitchFamily="18" charset="0"/>
                <a:cs typeface="Times New Roman" pitchFamily="18" charset="0"/>
              </a:rPr>
              <a:t>eq</a:t>
            </a:r>
            <a:r>
              <a:rPr lang="en-US" altLang="en-US" sz="2400">
                <a:solidFill>
                  <a:schemeClr val="bg1"/>
                </a:solidFill>
                <a:cs typeface="Times New Roman" pitchFamily="18" charset="0"/>
              </a:rPr>
              <a:t> = </a:t>
            </a:r>
            <a:r>
              <a:rPr lang="en-US" altLang="en-US" sz="2400" b="1">
                <a:solidFill>
                  <a:srgbClr val="800000"/>
                </a:solidFill>
                <a:cs typeface="Arial" charset="0"/>
              </a:rPr>
              <a:t>3.3</a:t>
            </a:r>
            <a:r>
              <a:rPr lang="en-US" altLang="en-US" sz="2400" b="1" i="1">
                <a:solidFill>
                  <a:srgbClr val="800000"/>
                </a:solidFill>
                <a:cs typeface="Arial" charset="0"/>
              </a:rPr>
              <a:t> </a:t>
            </a:r>
            <a:r>
              <a:rPr lang="en-US" altLang="en-US" sz="2400" b="1">
                <a:solidFill>
                  <a:srgbClr val="800000"/>
                </a:solidFill>
                <a:cs typeface="Arial" charset="0"/>
              </a:rPr>
              <a:t>Ω</a:t>
            </a:r>
          </a:p>
        </p:txBody>
      </p:sp>
      <p:sp>
        <p:nvSpPr>
          <p:cNvPr id="94214" name="TextBox 10"/>
          <p:cNvSpPr txBox="1">
            <a:spLocks noChangeArrowheads="1"/>
          </p:cNvSpPr>
          <p:nvPr/>
        </p:nvSpPr>
        <p:spPr bwMode="auto">
          <a:xfrm>
            <a:off x="1366838" y="4292600"/>
            <a:ext cx="17446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rgbClr val="800000"/>
                </a:solidFill>
                <a:cs typeface="Arial" charset="0"/>
              </a:rPr>
              <a:t>3</a:t>
            </a:r>
            <a:r>
              <a:rPr lang="en-US" altLang="en-US" sz="2400" b="1" i="1">
                <a:solidFill>
                  <a:srgbClr val="800000"/>
                </a:solidFill>
                <a:cs typeface="Arial" charset="0"/>
              </a:rPr>
              <a:t> </a:t>
            </a:r>
            <a:r>
              <a:rPr lang="en-US" altLang="en-US" sz="2400" b="1">
                <a:solidFill>
                  <a:srgbClr val="800000"/>
                </a:solidFill>
                <a:cs typeface="Arial" charset="0"/>
              </a:rPr>
              <a:t>A</a:t>
            </a:r>
          </a:p>
        </p:txBody>
      </p:sp>
      <p:sp>
        <p:nvSpPr>
          <p:cNvPr id="94215" name="TextBox 13"/>
          <p:cNvSpPr txBox="1">
            <a:spLocks noChangeArrowheads="1"/>
          </p:cNvSpPr>
          <p:nvPr/>
        </p:nvSpPr>
        <p:spPr bwMode="auto">
          <a:xfrm>
            <a:off x="3776663" y="4292600"/>
            <a:ext cx="17446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rgbClr val="800000"/>
                </a:solidFill>
                <a:cs typeface="Arial" charset="0"/>
              </a:rPr>
              <a:t>6</a:t>
            </a:r>
            <a:r>
              <a:rPr lang="en-US" altLang="en-US" sz="2400" b="1" i="1">
                <a:solidFill>
                  <a:srgbClr val="800000"/>
                </a:solidFill>
                <a:cs typeface="Arial" charset="0"/>
              </a:rPr>
              <a:t> </a:t>
            </a:r>
            <a:r>
              <a:rPr lang="en-US" altLang="en-US" sz="2400" b="1">
                <a:solidFill>
                  <a:srgbClr val="800000"/>
                </a:solidFill>
                <a:cs typeface="Arial" charset="0"/>
              </a:rPr>
              <a:t>A</a:t>
            </a:r>
          </a:p>
        </p:txBody>
      </p:sp>
      <p:sp>
        <p:nvSpPr>
          <p:cNvPr id="94216" name="TextBox 14"/>
          <p:cNvSpPr txBox="1">
            <a:spLocks noChangeArrowheads="1"/>
          </p:cNvSpPr>
          <p:nvPr/>
        </p:nvSpPr>
        <p:spPr bwMode="auto">
          <a:xfrm>
            <a:off x="6348413" y="4281488"/>
            <a:ext cx="1744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lnSpc>
                <a:spcPct val="120000"/>
              </a:lnSpc>
              <a:spcBef>
                <a:spcPct val="0"/>
              </a:spcBef>
              <a:buFontTx/>
              <a:buNone/>
            </a:pPr>
            <a:r>
              <a:rPr lang="en-US" altLang="en-US" sz="2400" i="1">
                <a:solidFill>
                  <a:schemeClr val="bg1"/>
                </a:solidFill>
                <a:latin typeface="Times New Roman" pitchFamily="18" charset="0"/>
                <a:cs typeface="Times New Roman" pitchFamily="18" charset="0"/>
              </a:rPr>
              <a:t>I</a:t>
            </a:r>
            <a:r>
              <a:rPr lang="en-US" altLang="en-US" sz="2400">
                <a:solidFill>
                  <a:schemeClr val="bg1"/>
                </a:solidFill>
                <a:cs typeface="Times New Roman" pitchFamily="18" charset="0"/>
              </a:rPr>
              <a:t> = </a:t>
            </a:r>
            <a:r>
              <a:rPr lang="en-US" altLang="en-US" sz="2400" b="1">
                <a:solidFill>
                  <a:srgbClr val="800000"/>
                </a:solidFill>
                <a:cs typeface="Arial" charset="0"/>
              </a:rPr>
              <a:t>9</a:t>
            </a:r>
            <a:r>
              <a:rPr lang="en-US" altLang="en-US" sz="2400" b="1" i="1">
                <a:solidFill>
                  <a:srgbClr val="800000"/>
                </a:solidFill>
                <a:cs typeface="Arial" charset="0"/>
              </a:rPr>
              <a:t> </a:t>
            </a:r>
            <a:r>
              <a:rPr lang="en-US" altLang="en-US" sz="2400" b="1">
                <a:solidFill>
                  <a:srgbClr val="800000"/>
                </a:solidFill>
                <a:cs typeface="Arial" charset="0"/>
              </a:rPr>
              <a:t>A</a:t>
            </a:r>
          </a:p>
        </p:txBody>
      </p:sp>
      <p:sp>
        <p:nvSpPr>
          <p:cNvPr id="16" name="Title 1"/>
          <p:cNvSpPr txBox="1">
            <a:spLocks/>
          </p:cNvSpPr>
          <p:nvPr/>
        </p:nvSpPr>
        <p:spPr bwMode="auto">
          <a:xfrm>
            <a:off x="431800" y="0"/>
            <a:ext cx="8458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How much current flows?</a:t>
            </a:r>
            <a:endParaRPr lang="en-US" dirty="0">
              <a:solidFill>
                <a:srgbClr val="254061"/>
              </a:solidFill>
              <a:latin typeface="Arial" charset="0"/>
              <a:ea typeface="ＭＳ Ｐゴシック" charset="0"/>
              <a:cs typeface="ＭＳ Ｐゴシック" charset="0"/>
            </a:endParaRPr>
          </a:p>
        </p:txBody>
      </p:sp>
      <p:sp>
        <p:nvSpPr>
          <p:cNvPr id="94218" name="TextBox 11"/>
          <p:cNvSpPr txBox="1">
            <a:spLocks noChangeArrowheads="1"/>
          </p:cNvSpPr>
          <p:nvPr/>
        </p:nvSpPr>
        <p:spPr bwMode="auto">
          <a:xfrm>
            <a:off x="685800" y="1117600"/>
            <a:ext cx="7977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Apply Ohm’s law (</a:t>
            </a:r>
            <a:r>
              <a:rPr lang="en-US" altLang="en-US" sz="1800" b="1" i="1">
                <a:solidFill>
                  <a:srgbClr val="254061"/>
                </a:solidFill>
                <a:latin typeface="Times New Roman" pitchFamily="18" charset="0"/>
                <a:cs typeface="Times New Roman" pitchFamily="18" charset="0"/>
              </a:rPr>
              <a:t> V </a:t>
            </a:r>
            <a:r>
              <a:rPr lang="en-US" altLang="en-US" sz="1800" b="1">
                <a:solidFill>
                  <a:srgbClr val="254061"/>
                </a:solidFill>
                <a:latin typeface="Times New Roman" pitchFamily="18" charset="0"/>
                <a:cs typeface="Times New Roman" pitchFamily="18" charset="0"/>
              </a:rPr>
              <a:t>= </a:t>
            </a:r>
            <a:r>
              <a:rPr lang="en-US" altLang="en-US" sz="1800" b="1" i="1">
                <a:solidFill>
                  <a:srgbClr val="254061"/>
                </a:solidFill>
                <a:latin typeface="Times New Roman" pitchFamily="18" charset="0"/>
                <a:cs typeface="Times New Roman" pitchFamily="18" charset="0"/>
              </a:rPr>
              <a:t>IR </a:t>
            </a:r>
            <a:r>
              <a:rPr lang="en-US" altLang="en-US" sz="1800" b="1">
                <a:solidFill>
                  <a:srgbClr val="254061"/>
                </a:solidFill>
                <a:cs typeface="Times New Roman" pitchFamily="18" charset="0"/>
              </a:rPr>
              <a:t>) to find the total current through the battery.</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6258" name="Series Resistance-MS.gif">
            <a:hlinkClick r:id="" action="ppaction://media"/>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875" y="2201863"/>
            <a:ext cx="9140825"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431800" y="0"/>
            <a:ext cx="8712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Analogy for resistors in series</a:t>
            </a:r>
            <a:endParaRPr lang="en-US" dirty="0">
              <a:solidFill>
                <a:srgbClr val="254061"/>
              </a:solidFill>
              <a:latin typeface="Arial" charset="0"/>
              <a:ea typeface="ＭＳ Ｐゴシック" charset="0"/>
              <a:cs typeface="ＭＳ Ｐゴシック" charset="0"/>
            </a:endParaRPr>
          </a:p>
        </p:txBody>
      </p:sp>
      <p:sp>
        <p:nvSpPr>
          <p:cNvPr id="3" name="TextBox 2"/>
          <p:cNvSpPr txBox="1"/>
          <p:nvPr/>
        </p:nvSpPr>
        <p:spPr>
          <a:xfrm>
            <a:off x="431800" y="1079500"/>
            <a:ext cx="3803650" cy="92233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What happens to the potential energy of the water as it passes through each water wheel?  </a:t>
            </a:r>
          </a:p>
        </p:txBody>
      </p:sp>
      <p:pic>
        <p:nvPicPr>
          <p:cNvPr id="96261" name="Picture 3" descr="PP_Slide_Footer_1280.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829175"/>
            <a:ext cx="91440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451475" y="1079500"/>
            <a:ext cx="3184525" cy="922338"/>
          </a:xfrm>
          <a:prstGeom prst="rect">
            <a:avLst/>
          </a:prstGeom>
          <a:noFill/>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How is this analogous to the voltage drops across each resistor?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8306" name="Picture 3" descr="Screen shot 2013-10-07 at 1.50.2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0425" y="963613"/>
            <a:ext cx="7553325"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7" name="TextBox 6"/>
          <p:cNvSpPr txBox="1">
            <a:spLocks noChangeArrowheads="1"/>
          </p:cNvSpPr>
          <p:nvPr/>
        </p:nvSpPr>
        <p:spPr bwMode="auto">
          <a:xfrm>
            <a:off x="1057275" y="3967163"/>
            <a:ext cx="713422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lgn="ctr" eaLnBrk="1" hangingPunct="1">
              <a:lnSpc>
                <a:spcPct val="120000"/>
              </a:lnSpc>
              <a:spcBef>
                <a:spcPct val="0"/>
              </a:spcBef>
              <a:buFontTx/>
              <a:buNone/>
            </a:pPr>
            <a:r>
              <a:rPr lang="en-US" altLang="en-US" sz="1800" b="1">
                <a:solidFill>
                  <a:srgbClr val="254061"/>
                </a:solidFill>
              </a:rPr>
              <a:t>Half as much current flows in the series circuit.</a:t>
            </a:r>
          </a:p>
          <a:p>
            <a:pPr algn="ctr" eaLnBrk="1" hangingPunct="1">
              <a:lnSpc>
                <a:spcPct val="120000"/>
              </a:lnSpc>
              <a:spcBef>
                <a:spcPct val="0"/>
              </a:spcBef>
              <a:buFontTx/>
              <a:buNone/>
            </a:pPr>
            <a:r>
              <a:rPr lang="en-US" altLang="en-US" sz="1800" b="1">
                <a:solidFill>
                  <a:srgbClr val="254061"/>
                </a:solidFill>
              </a:rPr>
              <a:t>What are the voltage drops across the two resistors in series?  </a:t>
            </a:r>
          </a:p>
        </p:txBody>
      </p:sp>
      <p:sp>
        <p:nvSpPr>
          <p:cNvPr id="7" name="Title 1"/>
          <p:cNvSpPr txBox="1">
            <a:spLocks/>
          </p:cNvSpPr>
          <p:nvPr/>
        </p:nvSpPr>
        <p:spPr bwMode="auto">
          <a:xfrm>
            <a:off x="431800" y="0"/>
            <a:ext cx="8712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Voltage drops: resistors in series</a:t>
            </a:r>
            <a:endParaRPr lang="en-US" dirty="0">
              <a:solidFill>
                <a:srgbClr val="254061"/>
              </a:solidFill>
              <a:latin typeface="Arial" charset="0"/>
              <a:ea typeface="ＭＳ Ｐゴシック" charset="0"/>
              <a:cs typeface="ＭＳ Ｐゴシック" charset="0"/>
            </a:endParaRPr>
          </a:p>
        </p:txBody>
      </p:sp>
      <p:sp>
        <p:nvSpPr>
          <p:cNvPr id="6" name="Oval 5"/>
          <p:cNvSpPr>
            <a:spLocks noChangeArrowheads="1"/>
          </p:cNvSpPr>
          <p:nvPr/>
        </p:nvSpPr>
        <p:spPr bwMode="auto">
          <a:xfrm>
            <a:off x="4467225" y="1250950"/>
            <a:ext cx="1066800" cy="722313"/>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0354" name="Picture 3" descr="Screen shot 2013-10-07 at 1.50.2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0425" y="963613"/>
            <a:ext cx="7553325"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5" name="Picture 2" descr="Screen shot 2014-03-05 at 2.43.15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97463" y="4387850"/>
            <a:ext cx="33893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6" name="TextBox 6"/>
          <p:cNvSpPr txBox="1">
            <a:spLocks noChangeArrowheads="1"/>
          </p:cNvSpPr>
          <p:nvPr/>
        </p:nvSpPr>
        <p:spPr bwMode="auto">
          <a:xfrm>
            <a:off x="1792288" y="3916363"/>
            <a:ext cx="1811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Single resistor</a:t>
            </a:r>
          </a:p>
        </p:txBody>
      </p:sp>
      <p:sp>
        <p:nvSpPr>
          <p:cNvPr id="7" name="Title 1"/>
          <p:cNvSpPr txBox="1">
            <a:spLocks/>
          </p:cNvSpPr>
          <p:nvPr/>
        </p:nvSpPr>
        <p:spPr bwMode="auto">
          <a:xfrm>
            <a:off x="431800" y="0"/>
            <a:ext cx="8712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Voltage drops: resistors in series</a:t>
            </a:r>
            <a:endParaRPr lang="en-US" dirty="0">
              <a:solidFill>
                <a:srgbClr val="254061"/>
              </a:solidFill>
              <a:latin typeface="Arial" charset="0"/>
              <a:ea typeface="ＭＳ Ｐゴシック" charset="0"/>
              <a:cs typeface="ＭＳ Ｐゴシック" charset="0"/>
            </a:endParaRPr>
          </a:p>
        </p:txBody>
      </p:sp>
      <p:sp>
        <p:nvSpPr>
          <p:cNvPr id="100358" name="TextBox 6"/>
          <p:cNvSpPr txBox="1">
            <a:spLocks noChangeArrowheads="1"/>
          </p:cNvSpPr>
          <p:nvPr/>
        </p:nvSpPr>
        <p:spPr bwMode="auto">
          <a:xfrm>
            <a:off x="5543550" y="3894138"/>
            <a:ext cx="2430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Resistor in series</a:t>
            </a:r>
          </a:p>
        </p:txBody>
      </p:sp>
      <p:sp>
        <p:nvSpPr>
          <p:cNvPr id="16" name="Oval 15"/>
          <p:cNvSpPr>
            <a:spLocks noChangeArrowheads="1"/>
          </p:cNvSpPr>
          <p:nvPr/>
        </p:nvSpPr>
        <p:spPr bwMode="auto">
          <a:xfrm>
            <a:off x="7280275" y="4241800"/>
            <a:ext cx="1303338" cy="600075"/>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pic>
        <p:nvPicPr>
          <p:cNvPr id="100360" name="Picture 1" descr="Screen shot 2014-03-05 at 2.43.05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00138" y="4354513"/>
            <a:ext cx="34242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61" name="TextBox 1"/>
          <p:cNvSpPr txBox="1">
            <a:spLocks noChangeArrowheads="1"/>
          </p:cNvSpPr>
          <p:nvPr/>
        </p:nvSpPr>
        <p:spPr bwMode="auto">
          <a:xfrm>
            <a:off x="7666038" y="1466850"/>
            <a:ext cx="908050" cy="6461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10 V drop</a:t>
            </a:r>
          </a:p>
        </p:txBody>
      </p:sp>
      <p:sp>
        <p:nvSpPr>
          <p:cNvPr id="100362" name="TextBox 9"/>
          <p:cNvSpPr txBox="1">
            <a:spLocks noChangeArrowheads="1"/>
          </p:cNvSpPr>
          <p:nvPr/>
        </p:nvSpPr>
        <p:spPr bwMode="auto">
          <a:xfrm>
            <a:off x="7675563" y="2659063"/>
            <a:ext cx="908050" cy="6477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10 V drop</a:t>
            </a: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1"/>
          <p:cNvSpPr txBox="1">
            <a:spLocks/>
          </p:cNvSpPr>
          <p:nvPr/>
        </p:nvSpPr>
        <p:spPr bwMode="auto">
          <a:xfrm>
            <a:off x="431800" y="0"/>
            <a:ext cx="8712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Voltage drops: resistors in parallel</a:t>
            </a:r>
            <a:endParaRPr lang="en-US" dirty="0">
              <a:solidFill>
                <a:srgbClr val="254061"/>
              </a:solidFill>
              <a:latin typeface="Arial" charset="0"/>
              <a:ea typeface="ＭＳ Ｐゴシック" charset="0"/>
              <a:cs typeface="ＭＳ Ｐゴシック" charset="0"/>
            </a:endParaRPr>
          </a:p>
        </p:txBody>
      </p:sp>
      <p:sp>
        <p:nvSpPr>
          <p:cNvPr id="102403" name="TextBox 6"/>
          <p:cNvSpPr txBox="1">
            <a:spLocks noChangeArrowheads="1"/>
          </p:cNvSpPr>
          <p:nvPr/>
        </p:nvSpPr>
        <p:spPr bwMode="auto">
          <a:xfrm>
            <a:off x="1057275" y="3689350"/>
            <a:ext cx="71342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algn="ctr" eaLnBrk="1" hangingPunct="1">
              <a:lnSpc>
                <a:spcPct val="120000"/>
              </a:lnSpc>
              <a:spcBef>
                <a:spcPct val="0"/>
              </a:spcBef>
              <a:buFontTx/>
              <a:buNone/>
            </a:pPr>
            <a:r>
              <a:rPr lang="en-US" altLang="en-US" sz="1800" b="1">
                <a:solidFill>
                  <a:srgbClr val="254061"/>
                </a:solidFill>
              </a:rPr>
              <a:t>Twice as much current flows in the parallel circuit.</a:t>
            </a:r>
          </a:p>
          <a:p>
            <a:pPr algn="ctr" eaLnBrk="1" hangingPunct="1">
              <a:lnSpc>
                <a:spcPct val="120000"/>
              </a:lnSpc>
              <a:spcBef>
                <a:spcPct val="0"/>
              </a:spcBef>
              <a:buFontTx/>
              <a:buNone/>
            </a:pPr>
            <a:r>
              <a:rPr lang="en-US" altLang="en-US" sz="1800" b="1">
                <a:solidFill>
                  <a:srgbClr val="254061"/>
                </a:solidFill>
              </a:rPr>
              <a:t>What are the voltage drops across the resistors in parallel?  </a:t>
            </a:r>
          </a:p>
        </p:txBody>
      </p:sp>
      <p:pic>
        <p:nvPicPr>
          <p:cNvPr id="102404" name="Picture 4" descr="Screen shot 2013-10-07 at 2.39.0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100138"/>
            <a:ext cx="7621587"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p:cNvSpPr>
            <a:spLocks noChangeArrowheads="1"/>
          </p:cNvSpPr>
          <p:nvPr/>
        </p:nvSpPr>
        <p:spPr bwMode="auto">
          <a:xfrm>
            <a:off x="4365625" y="1243013"/>
            <a:ext cx="1066800" cy="722312"/>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5362" name="Content Placeholder 2"/>
          <p:cNvSpPr txBox="1">
            <a:spLocks/>
          </p:cNvSpPr>
          <p:nvPr/>
        </p:nvSpPr>
        <p:spPr bwMode="auto">
          <a:xfrm>
            <a:off x="527050" y="1042988"/>
            <a:ext cx="6850063" cy="2938462"/>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900" indent="-342900" eaLnBrk="1" hangingPunct="1">
              <a:spcBef>
                <a:spcPct val="20000"/>
              </a:spcBef>
              <a:spcAft>
                <a:spcPts val="1200"/>
              </a:spcAft>
              <a:buFont typeface="+mj-lt"/>
              <a:buAutoNum type="arabicPeriod" startAt="3"/>
              <a:defRPr/>
            </a:pPr>
            <a:r>
              <a:rPr lang="en-US" sz="1800" b="1" dirty="0" smtClean="0">
                <a:solidFill>
                  <a:schemeClr val="accent1">
                    <a:lumMod val="50000"/>
                  </a:schemeClr>
                </a:solidFill>
              </a:rPr>
              <a:t>If you connect two identical resistors as shown, will they together draw more or less current than one of the resistors alone?</a:t>
            </a:r>
          </a:p>
        </p:txBody>
      </p:sp>
      <p:pic>
        <p:nvPicPr>
          <p:cNvPr id="12292" name="Picture 2" descr="AssessmentResisto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1850" y="2100263"/>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4450" name="Picture 4" descr="Screen shot 2013-10-07 at 2.39.0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100138"/>
            <a:ext cx="7621587"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1" name="Picture 16" descr="Screen shot 2014-03-05 at 2.43.05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4044950"/>
            <a:ext cx="3425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431800" y="0"/>
            <a:ext cx="871220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Voltage drops: resistors in parallel</a:t>
            </a:r>
            <a:endParaRPr lang="en-US" dirty="0">
              <a:solidFill>
                <a:srgbClr val="254061"/>
              </a:solidFill>
              <a:latin typeface="Arial" charset="0"/>
              <a:ea typeface="ＭＳ Ｐゴシック" charset="0"/>
              <a:cs typeface="ＭＳ Ｐゴシック" charset="0"/>
            </a:endParaRPr>
          </a:p>
        </p:txBody>
      </p:sp>
      <p:sp>
        <p:nvSpPr>
          <p:cNvPr id="104453" name="TextBox 6"/>
          <p:cNvSpPr txBox="1">
            <a:spLocks noChangeArrowheads="1"/>
          </p:cNvSpPr>
          <p:nvPr/>
        </p:nvSpPr>
        <p:spPr bwMode="auto">
          <a:xfrm>
            <a:off x="1884363" y="4510088"/>
            <a:ext cx="7134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Each resistor in parallel has the full 20 V drop.</a:t>
            </a:r>
          </a:p>
        </p:txBody>
      </p:sp>
      <p:sp>
        <p:nvSpPr>
          <p:cNvPr id="104454" name="TextBox 6"/>
          <p:cNvSpPr txBox="1">
            <a:spLocks noChangeArrowheads="1"/>
          </p:cNvSpPr>
          <p:nvPr/>
        </p:nvSpPr>
        <p:spPr bwMode="auto">
          <a:xfrm>
            <a:off x="1485900" y="3609975"/>
            <a:ext cx="1811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Single resistor</a:t>
            </a:r>
          </a:p>
        </p:txBody>
      </p:sp>
      <p:sp>
        <p:nvSpPr>
          <p:cNvPr id="104455" name="TextBox 6"/>
          <p:cNvSpPr txBox="1">
            <a:spLocks noChangeArrowheads="1"/>
          </p:cNvSpPr>
          <p:nvPr/>
        </p:nvSpPr>
        <p:spPr bwMode="auto">
          <a:xfrm>
            <a:off x="5543550" y="3609975"/>
            <a:ext cx="2430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Resistor in parallel</a:t>
            </a:r>
          </a:p>
        </p:txBody>
      </p:sp>
      <p:cxnSp>
        <p:nvCxnSpPr>
          <p:cNvPr id="15" name="Straight Arrow Connector 14"/>
          <p:cNvCxnSpPr/>
          <p:nvPr/>
        </p:nvCxnSpPr>
        <p:spPr>
          <a:xfrm>
            <a:off x="7510463" y="1327150"/>
            <a:ext cx="0" cy="385763"/>
          </a:xfrm>
          <a:prstGeom prst="straightConnector1">
            <a:avLst/>
          </a:prstGeom>
          <a:ln w="3810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04457" name="TextBox 15"/>
          <p:cNvSpPr txBox="1">
            <a:spLocks noChangeArrowheads="1"/>
          </p:cNvSpPr>
          <p:nvPr/>
        </p:nvSpPr>
        <p:spPr bwMode="auto">
          <a:xfrm>
            <a:off x="6989763" y="1228725"/>
            <a:ext cx="544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4 A</a:t>
            </a:r>
          </a:p>
        </p:txBody>
      </p:sp>
      <p:sp>
        <p:nvSpPr>
          <p:cNvPr id="18" name="Oval 17"/>
          <p:cNvSpPr>
            <a:spLocks noChangeArrowheads="1"/>
          </p:cNvSpPr>
          <p:nvPr/>
        </p:nvSpPr>
        <p:spPr bwMode="auto">
          <a:xfrm>
            <a:off x="7302500" y="3935413"/>
            <a:ext cx="1266825" cy="579437"/>
          </a:xfrm>
          <a:prstGeom prst="ellipse">
            <a:avLst/>
          </a:prstGeom>
          <a:noFill/>
          <a:ln w="28575">
            <a:solidFill>
              <a:srgbClr val="80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chemeClr val="lt1"/>
              </a:solidFill>
              <a:latin typeface="+mn-lt"/>
              <a:ea typeface="+mn-ea"/>
            </a:endParaRPr>
          </a:p>
        </p:txBody>
      </p:sp>
      <p:sp>
        <p:nvSpPr>
          <p:cNvPr id="104459" name="TextBox 15"/>
          <p:cNvSpPr txBox="1">
            <a:spLocks noChangeArrowheads="1"/>
          </p:cNvSpPr>
          <p:nvPr/>
        </p:nvSpPr>
        <p:spPr bwMode="auto">
          <a:xfrm>
            <a:off x="6015038" y="1225550"/>
            <a:ext cx="544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4 A</a:t>
            </a:r>
          </a:p>
        </p:txBody>
      </p:sp>
      <p:cxnSp>
        <p:nvCxnSpPr>
          <p:cNvPr id="13" name="Straight Arrow Connector 12"/>
          <p:cNvCxnSpPr/>
          <p:nvPr/>
        </p:nvCxnSpPr>
        <p:spPr>
          <a:xfrm>
            <a:off x="6559550" y="1338263"/>
            <a:ext cx="0" cy="385762"/>
          </a:xfrm>
          <a:prstGeom prst="straightConnector1">
            <a:avLst/>
          </a:prstGeom>
          <a:ln w="3810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04461" name="Picture 13" descr="Screen shot 2014-03-05 at 2.43.05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6600" y="4040188"/>
            <a:ext cx="3425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62" name="TextBox 15"/>
          <p:cNvSpPr txBox="1">
            <a:spLocks noChangeArrowheads="1"/>
          </p:cNvSpPr>
          <p:nvPr/>
        </p:nvSpPr>
        <p:spPr bwMode="auto">
          <a:xfrm>
            <a:off x="7981950" y="1947863"/>
            <a:ext cx="828675" cy="6461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20 V</a:t>
            </a:r>
          </a:p>
          <a:p>
            <a:pPr eaLnBrk="1" hangingPunct="1">
              <a:spcBef>
                <a:spcPct val="0"/>
              </a:spcBef>
              <a:buFontTx/>
              <a:buNone/>
            </a:pPr>
            <a:r>
              <a:rPr lang="en-US" altLang="en-US" sz="1800" b="1">
                <a:solidFill>
                  <a:srgbClr val="800000"/>
                </a:solidFill>
              </a:rPr>
              <a:t>drop</a:t>
            </a: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06499" name="Content Placeholder 2"/>
          <p:cNvSpPr txBox="1">
            <a:spLocks/>
          </p:cNvSpPr>
          <p:nvPr/>
        </p:nvSpPr>
        <p:spPr bwMode="auto">
          <a:xfrm>
            <a:off x="527050" y="974725"/>
            <a:ext cx="7072313"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a:solidFill>
                  <a:srgbClr val="254061"/>
                </a:solidFill>
              </a:rPr>
              <a:t>Two resistors with resistances of 10 Ω and 30 Ω are connected in </a:t>
            </a:r>
            <a:r>
              <a:rPr lang="en-US" altLang="en-US" sz="1800" b="1" i="1">
                <a:solidFill>
                  <a:srgbClr val="376092"/>
                </a:solidFill>
              </a:rPr>
              <a:t>series</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eaLnBrk="1" hangingPunct="1">
              <a:spcAft>
                <a:spcPts val="1200"/>
              </a:spcAft>
              <a:buFontTx/>
              <a:buNone/>
            </a:pPr>
            <a:endParaRPr lang="en-US" altLang="en-US" sz="1800" b="1">
              <a:solidFill>
                <a:schemeClr val="bg1"/>
              </a:solidFill>
            </a:endParaRPr>
          </a:p>
        </p:txBody>
      </p:sp>
      <p:sp>
        <p:nvSpPr>
          <p:cNvPr id="5" name="Content Placeholder 2"/>
          <p:cNvSpPr txBox="1">
            <a:spLocks/>
          </p:cNvSpPr>
          <p:nvPr/>
        </p:nvSpPr>
        <p:spPr bwMode="auto">
          <a:xfrm>
            <a:off x="500063" y="3078163"/>
            <a:ext cx="7072312" cy="765175"/>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800100" lvl="1" indent="-342900" eaLnBrk="1" hangingPunct="1">
              <a:spcBef>
                <a:spcPct val="20000"/>
              </a:spcBef>
              <a:spcAft>
                <a:spcPts val="1200"/>
              </a:spcAft>
              <a:buFont typeface="+mj-lt"/>
              <a:buAutoNum type="alphaLcParenR" startAt="2"/>
              <a:defRPr/>
            </a:pPr>
            <a:r>
              <a:rPr lang="en-US" sz="1800" b="1" dirty="0" smtClean="0">
                <a:solidFill>
                  <a:schemeClr val="accent1">
                    <a:lumMod val="50000"/>
                  </a:schemeClr>
                </a:solidFill>
                <a:cs typeface="ＭＳ Ｐゴシック" charset="0"/>
              </a:rPr>
              <a:t>What is the current flow through the circuit</a:t>
            </a:r>
            <a:r>
              <a:rPr lang="en-US" sz="1800" b="1" dirty="0">
                <a:solidFill>
                  <a:schemeClr val="accent1">
                    <a:lumMod val="50000"/>
                  </a:schemeClr>
                </a:solidFill>
                <a:cs typeface="ＭＳ Ｐゴシック" charset="0"/>
              </a:rPr>
              <a:t>?</a:t>
            </a:r>
            <a:endParaRPr lang="en-US" sz="1800" b="1" dirty="0" smtClean="0">
              <a:solidFill>
                <a:schemeClr val="accent1">
                  <a:lumMod val="50000"/>
                </a:schemeClr>
              </a:solidFill>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Content Placeholder 2"/>
          <p:cNvSpPr txBox="1">
            <a:spLocks/>
          </p:cNvSpPr>
          <p:nvPr/>
        </p:nvSpPr>
        <p:spPr bwMode="auto">
          <a:xfrm>
            <a:off x="527050" y="974725"/>
            <a:ext cx="7072313" cy="177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a:solidFill>
                  <a:srgbClr val="254061"/>
                </a:solidFill>
              </a:rPr>
              <a:t>Two resistors with resistances of 10 Ω and 30 Ω are connected in </a:t>
            </a:r>
            <a:r>
              <a:rPr lang="en-US" altLang="en-US" sz="1800" b="1" i="1">
                <a:solidFill>
                  <a:srgbClr val="376092"/>
                </a:solidFill>
              </a:rPr>
              <a:t>series</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lvl="1" eaLnBrk="1" hangingPunct="1">
              <a:spcAft>
                <a:spcPts val="1200"/>
              </a:spcAft>
              <a:buFontTx/>
              <a:buNone/>
            </a:pPr>
            <a:endParaRPr lang="en-US" altLang="en-US" sz="1800" b="1">
              <a:solidFill>
                <a:srgbClr val="254061"/>
              </a:solidFill>
            </a:endParaRPr>
          </a:p>
          <a:p>
            <a:pPr eaLnBrk="1" hangingPunct="1">
              <a:spcAft>
                <a:spcPts val="1200"/>
              </a:spcAft>
              <a:buFontTx/>
              <a:buNone/>
            </a:pPr>
            <a:endParaRPr lang="en-US" altLang="en-US" sz="1800" b="1">
              <a:solidFill>
                <a:schemeClr val="bg1"/>
              </a:solidFill>
            </a:endParaRPr>
          </a:p>
        </p:txBody>
      </p:sp>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6" name="Content Placeholder 2"/>
          <p:cNvSpPr txBox="1">
            <a:spLocks/>
          </p:cNvSpPr>
          <p:nvPr/>
        </p:nvSpPr>
        <p:spPr bwMode="auto">
          <a:xfrm>
            <a:off x="500063" y="3078163"/>
            <a:ext cx="7072312" cy="765175"/>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800100" lvl="1" indent="-342900" eaLnBrk="1" hangingPunct="1">
              <a:spcBef>
                <a:spcPct val="20000"/>
              </a:spcBef>
              <a:spcAft>
                <a:spcPts val="1200"/>
              </a:spcAft>
              <a:buFont typeface="+mj-lt"/>
              <a:buAutoNum type="alphaLcParenR" startAt="2"/>
              <a:defRPr/>
            </a:pPr>
            <a:r>
              <a:rPr lang="en-US" sz="1800" b="1" dirty="0" smtClean="0">
                <a:solidFill>
                  <a:schemeClr val="accent1">
                    <a:lumMod val="50000"/>
                  </a:schemeClr>
                </a:solidFill>
                <a:cs typeface="ＭＳ Ｐゴシック" charset="0"/>
              </a:rPr>
              <a:t>What is the current flow through the circuit</a:t>
            </a:r>
            <a:r>
              <a:rPr lang="en-US" sz="1800" b="1" dirty="0">
                <a:solidFill>
                  <a:schemeClr val="accent1">
                    <a:lumMod val="50000"/>
                  </a:schemeClr>
                </a:solidFill>
                <a:cs typeface="ＭＳ Ｐゴシック" charset="0"/>
              </a:rPr>
              <a:t>?</a:t>
            </a:r>
            <a:endParaRPr lang="en-US" sz="1800" b="1" dirty="0" smtClean="0">
              <a:solidFill>
                <a:schemeClr val="accent1">
                  <a:lumMod val="50000"/>
                </a:schemeClr>
              </a:solidFill>
              <a:cs typeface="ＭＳ Ｐゴシック" charset="0"/>
            </a:endParaRPr>
          </a:p>
        </p:txBody>
      </p:sp>
      <p:pic>
        <p:nvPicPr>
          <p:cNvPr id="108549" name="Picture 2" descr="Screen shot 2014-03-05 at 2.48.10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1125" y="2314575"/>
            <a:ext cx="569753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Content Placeholder 2"/>
          <p:cNvSpPr txBox="1">
            <a:spLocks/>
          </p:cNvSpPr>
          <p:nvPr/>
        </p:nvSpPr>
        <p:spPr bwMode="auto">
          <a:xfrm>
            <a:off x="527050" y="974725"/>
            <a:ext cx="7072313"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a:solidFill>
                  <a:srgbClr val="254061"/>
                </a:solidFill>
              </a:rPr>
              <a:t>Two resistors with resistances of 10 Ω and 30 Ω are connected in </a:t>
            </a:r>
            <a:r>
              <a:rPr lang="en-US" altLang="en-US" sz="1800" b="1" i="1">
                <a:solidFill>
                  <a:srgbClr val="376092"/>
                </a:solidFill>
              </a:rPr>
              <a:t>series</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lvl="1" eaLnBrk="1" hangingPunct="1">
              <a:spcAft>
                <a:spcPts val="1200"/>
              </a:spcAft>
              <a:buFontTx/>
              <a:buNone/>
            </a:pPr>
            <a:endParaRPr lang="en-US" altLang="en-US" sz="1800" b="1">
              <a:solidFill>
                <a:srgbClr val="254061"/>
              </a:solidFill>
            </a:endParaRPr>
          </a:p>
          <a:p>
            <a:pPr eaLnBrk="1" hangingPunct="1">
              <a:spcAft>
                <a:spcPts val="1200"/>
              </a:spcAft>
              <a:buFontTx/>
              <a:buNone/>
            </a:pPr>
            <a:endParaRPr lang="en-US" altLang="en-US" sz="1800" b="1">
              <a:solidFill>
                <a:schemeClr val="bg1"/>
              </a:solidFill>
            </a:endParaRPr>
          </a:p>
        </p:txBody>
      </p:sp>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9" name="Content Placeholder 2"/>
          <p:cNvSpPr txBox="1">
            <a:spLocks/>
          </p:cNvSpPr>
          <p:nvPr/>
        </p:nvSpPr>
        <p:spPr bwMode="auto">
          <a:xfrm>
            <a:off x="500063" y="3078163"/>
            <a:ext cx="7072312" cy="765175"/>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800100" lvl="1" indent="-342900" eaLnBrk="1" hangingPunct="1">
              <a:spcBef>
                <a:spcPct val="20000"/>
              </a:spcBef>
              <a:spcAft>
                <a:spcPts val="1200"/>
              </a:spcAft>
              <a:buFont typeface="+mj-lt"/>
              <a:buAutoNum type="alphaLcParenR" startAt="2"/>
              <a:defRPr/>
            </a:pPr>
            <a:r>
              <a:rPr lang="en-US" sz="1800" b="1" dirty="0" smtClean="0">
                <a:solidFill>
                  <a:schemeClr val="accent1">
                    <a:lumMod val="50000"/>
                  </a:schemeClr>
                </a:solidFill>
                <a:cs typeface="ＭＳ Ｐゴシック" charset="0"/>
              </a:rPr>
              <a:t>What is the current flow through the circuit</a:t>
            </a:r>
            <a:r>
              <a:rPr lang="en-US" sz="1800" b="1" dirty="0">
                <a:solidFill>
                  <a:schemeClr val="accent1">
                    <a:lumMod val="50000"/>
                  </a:schemeClr>
                </a:solidFill>
                <a:cs typeface="ＭＳ Ｐゴシック" charset="0"/>
              </a:rPr>
              <a:t>?</a:t>
            </a:r>
            <a:endParaRPr lang="en-US" sz="1800" b="1" dirty="0" smtClean="0">
              <a:solidFill>
                <a:schemeClr val="accent1">
                  <a:lumMod val="50000"/>
                </a:schemeClr>
              </a:solidFill>
              <a:cs typeface="ＭＳ Ｐゴシック" charset="0"/>
            </a:endParaRPr>
          </a:p>
        </p:txBody>
      </p:sp>
      <p:pic>
        <p:nvPicPr>
          <p:cNvPr id="110597" name="Picture 6" descr="Screen shot 2014-03-05 at 2.48.10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1125" y="2314575"/>
            <a:ext cx="569753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598" name="Picture 3" descr="Screen shot 2014-04-17 at 4.23.47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81125" y="3533775"/>
            <a:ext cx="41211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12643" name="Content Placeholder 2"/>
          <p:cNvSpPr txBox="1">
            <a:spLocks/>
          </p:cNvSpPr>
          <p:nvPr/>
        </p:nvSpPr>
        <p:spPr bwMode="auto">
          <a:xfrm>
            <a:off x="527050" y="974725"/>
            <a:ext cx="7278688"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a:solidFill>
                  <a:srgbClr val="254061"/>
                </a:solidFill>
              </a:rPr>
              <a:t>Two resistors with resistances of 10 Ω and 30 Ω are connected in </a:t>
            </a:r>
            <a:r>
              <a:rPr lang="en-US" altLang="en-US" sz="1800" b="1" i="1">
                <a:solidFill>
                  <a:srgbClr val="376092"/>
                </a:solidFill>
              </a:rPr>
              <a:t>parallel</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a:t>
            </a: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endParaRPr lang="en-US" altLang="en-US" sz="1800" b="1">
              <a:solidFill>
                <a:srgbClr val="254061"/>
              </a:solidFill>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Content Placeholder 2"/>
          <p:cNvSpPr txBox="1">
            <a:spLocks/>
          </p:cNvSpPr>
          <p:nvPr/>
        </p:nvSpPr>
        <p:spPr bwMode="auto">
          <a:xfrm>
            <a:off x="527050" y="974725"/>
            <a:ext cx="7259638"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a:solidFill>
                  <a:srgbClr val="254061"/>
                </a:solidFill>
              </a:rPr>
              <a:t>Two resistors with resistances of 10 Ω and 30 Ω are connected in </a:t>
            </a:r>
            <a:r>
              <a:rPr lang="en-US" altLang="en-US" sz="1800" b="1" i="1">
                <a:solidFill>
                  <a:srgbClr val="376092"/>
                </a:solidFill>
              </a:rPr>
              <a:t>parallel</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  </a:t>
            </a:r>
            <a:r>
              <a:rPr lang="en-US" altLang="en-US" sz="1800" b="1">
                <a:solidFill>
                  <a:srgbClr val="800000"/>
                </a:solidFill>
              </a:rPr>
              <a:t>7.5 Ω</a:t>
            </a:r>
            <a:endParaRPr lang="en-US" altLang="en-US" sz="1800" b="1">
              <a:solidFill>
                <a:srgbClr val="254061"/>
              </a:solidFill>
            </a:endParaRP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r>
              <a:rPr lang="en-US" altLang="en-US" sz="1800" b="1">
                <a:solidFill>
                  <a:srgbClr val="254061"/>
                </a:solidFill>
              </a:rPr>
              <a:t>b) What is the current flow through the circuit?</a:t>
            </a:r>
          </a:p>
        </p:txBody>
      </p:sp>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pic>
        <p:nvPicPr>
          <p:cNvPr id="114692" name="Picture 2" descr="Screen shot 2014-03-05 at 2.50.32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49375" y="2216150"/>
            <a:ext cx="349726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3" name="Picture 3" descr="Screen shot 2014-03-05 at 2.52.41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75275" y="2314575"/>
            <a:ext cx="267811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16739" name="Content Placeholder 2"/>
          <p:cNvSpPr txBox="1">
            <a:spLocks/>
          </p:cNvSpPr>
          <p:nvPr/>
        </p:nvSpPr>
        <p:spPr bwMode="auto">
          <a:xfrm>
            <a:off x="527050" y="974725"/>
            <a:ext cx="7288213"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800100" indent="-3429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a:solidFill>
                  <a:srgbClr val="254061"/>
                </a:solidFill>
              </a:rPr>
              <a:t>Two resistors with resistances of 10 Ω and 30 Ω are connected in </a:t>
            </a:r>
            <a:r>
              <a:rPr lang="en-US" altLang="en-US" sz="1800" b="1" i="1">
                <a:solidFill>
                  <a:srgbClr val="376092"/>
                </a:solidFill>
              </a:rPr>
              <a:t>parallel</a:t>
            </a:r>
            <a:r>
              <a:rPr lang="en-US" altLang="en-US" sz="1800" b="1">
                <a:solidFill>
                  <a:srgbClr val="254061"/>
                </a:solidFill>
              </a:rPr>
              <a:t> with a 20 volt battery.</a:t>
            </a:r>
          </a:p>
          <a:p>
            <a:pPr lvl="1" eaLnBrk="1" hangingPunct="1">
              <a:spcAft>
                <a:spcPts val="1200"/>
              </a:spcAft>
              <a:buFont typeface="Calibri" pitchFamily="34" charset="0"/>
              <a:buAutoNum type="alphaLcParenR"/>
            </a:pPr>
            <a:r>
              <a:rPr lang="en-US" altLang="en-US" sz="1800" b="1">
                <a:solidFill>
                  <a:srgbClr val="254061"/>
                </a:solidFill>
              </a:rPr>
              <a:t>What is the equivalent resistance of the circuit?  </a:t>
            </a:r>
            <a:r>
              <a:rPr lang="en-US" altLang="en-US" sz="1800" b="1">
                <a:solidFill>
                  <a:srgbClr val="800000"/>
                </a:solidFill>
              </a:rPr>
              <a:t>7.5 Ω</a:t>
            </a:r>
            <a:endParaRPr lang="en-US" altLang="en-US" sz="1800" b="1">
              <a:solidFill>
                <a:srgbClr val="254061"/>
              </a:solidFill>
            </a:endParaRP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endParaRPr lang="en-US" altLang="en-US" sz="1800" b="1">
              <a:solidFill>
                <a:srgbClr val="254061"/>
              </a:solidFill>
            </a:endParaRPr>
          </a:p>
          <a:p>
            <a:pPr lvl="1" eaLnBrk="1" hangingPunct="1">
              <a:spcAft>
                <a:spcPts val="1200"/>
              </a:spcAft>
              <a:buFontTx/>
              <a:buNone/>
            </a:pPr>
            <a:r>
              <a:rPr lang="en-US" altLang="en-US" sz="1800" b="1">
                <a:solidFill>
                  <a:srgbClr val="254061"/>
                </a:solidFill>
              </a:rPr>
              <a:t>b) What is the current flow through the circuit?</a:t>
            </a:r>
          </a:p>
        </p:txBody>
      </p:sp>
      <p:pic>
        <p:nvPicPr>
          <p:cNvPr id="116740" name="Picture 6" descr="Screen shot 2014-03-05 at 2.50.32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49375" y="2216150"/>
            <a:ext cx="349726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741" name="Picture 7" descr="Screen shot 2014-03-05 at 2.52.41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75275" y="2314575"/>
            <a:ext cx="267811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742" name="Picture 3" descr="Screen shot 2014-04-17 at 4.25.27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20800" y="3732213"/>
            <a:ext cx="352583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pic>
        <p:nvPicPr>
          <p:cNvPr id="118787" name="Picture 2" descr="AssessmentResisto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1850" y="2100263"/>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bwMode="auto">
          <a:xfrm>
            <a:off x="527050" y="981075"/>
            <a:ext cx="7380288" cy="2938463"/>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900" indent="-342900" eaLnBrk="1" hangingPunct="1">
              <a:spcBef>
                <a:spcPct val="20000"/>
              </a:spcBef>
              <a:spcAft>
                <a:spcPts val="1200"/>
              </a:spcAft>
              <a:buFont typeface="+mj-lt"/>
              <a:buAutoNum type="arabicPeriod" startAt="3"/>
              <a:defRPr/>
            </a:pPr>
            <a:r>
              <a:rPr lang="en-US" sz="1800" b="1" dirty="0">
                <a:solidFill>
                  <a:schemeClr val="accent1">
                    <a:lumMod val="50000"/>
                  </a:schemeClr>
                </a:solidFill>
              </a:rPr>
              <a:t>If you connect </a:t>
            </a:r>
            <a:r>
              <a:rPr lang="en-US" sz="1800" b="1" dirty="0" smtClean="0">
                <a:solidFill>
                  <a:schemeClr val="accent1">
                    <a:lumMod val="50000"/>
                  </a:schemeClr>
                </a:solidFill>
              </a:rPr>
              <a:t>two </a:t>
            </a:r>
            <a:r>
              <a:rPr lang="en-US" sz="1800" b="1" dirty="0">
                <a:solidFill>
                  <a:schemeClr val="accent1">
                    <a:lumMod val="50000"/>
                  </a:schemeClr>
                </a:solidFill>
              </a:rPr>
              <a:t>identical resistors as shown, will they together draw more or less current than one of the resistors alone?</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Assessment</a:t>
            </a:r>
            <a:endParaRPr lang="en-US" dirty="0">
              <a:solidFill>
                <a:srgbClr val="254061"/>
              </a:solidFill>
              <a:latin typeface="Arial" charset="0"/>
              <a:ea typeface="ＭＳ Ｐゴシック" charset="0"/>
              <a:cs typeface="ＭＳ Ｐゴシック" charset="0"/>
            </a:endParaRPr>
          </a:p>
        </p:txBody>
      </p:sp>
      <p:sp>
        <p:nvSpPr>
          <p:cNvPr id="120835" name="Content Placeholder 2"/>
          <p:cNvSpPr txBox="1">
            <a:spLocks/>
          </p:cNvSpPr>
          <p:nvPr/>
        </p:nvSpPr>
        <p:spPr bwMode="auto">
          <a:xfrm>
            <a:off x="361950" y="3206750"/>
            <a:ext cx="7380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lvl="1" eaLnBrk="1" hangingPunct="1">
              <a:spcAft>
                <a:spcPts val="1200"/>
              </a:spcAft>
              <a:buFontTx/>
              <a:buNone/>
            </a:pPr>
            <a:r>
              <a:rPr lang="en-US" altLang="en-US" sz="1800" b="1" dirty="0">
                <a:solidFill>
                  <a:srgbClr val="800000"/>
                </a:solidFill>
              </a:rPr>
              <a:t>They will draw </a:t>
            </a:r>
            <a:r>
              <a:rPr lang="en-US" altLang="en-US" sz="1800" b="1" i="1" dirty="0">
                <a:solidFill>
                  <a:srgbClr val="800000"/>
                </a:solidFill>
              </a:rPr>
              <a:t>more</a:t>
            </a:r>
            <a:r>
              <a:rPr lang="en-US" altLang="en-US" sz="1800" b="1" dirty="0">
                <a:solidFill>
                  <a:srgbClr val="800000"/>
                </a:solidFill>
              </a:rPr>
              <a:t> current, because they are connected in parallel. </a:t>
            </a:r>
            <a:r>
              <a:rPr lang="en-US" altLang="en-US" sz="1800" b="1" dirty="0" smtClean="0">
                <a:solidFill>
                  <a:srgbClr val="800000"/>
                </a:solidFill>
              </a:rPr>
              <a:t>There </a:t>
            </a:r>
            <a:r>
              <a:rPr lang="en-US" altLang="en-US" sz="1800" b="1" dirty="0">
                <a:solidFill>
                  <a:srgbClr val="800000"/>
                </a:solidFill>
              </a:rPr>
              <a:t>are now two </a:t>
            </a:r>
            <a:r>
              <a:rPr lang="en-US" altLang="en-US" sz="1800" b="1" dirty="0" smtClean="0">
                <a:solidFill>
                  <a:srgbClr val="800000"/>
                </a:solidFill>
              </a:rPr>
              <a:t>different </a:t>
            </a:r>
            <a:r>
              <a:rPr lang="en-US" altLang="en-US" sz="1800" b="1" dirty="0">
                <a:solidFill>
                  <a:srgbClr val="800000"/>
                </a:solidFill>
              </a:rPr>
              <a:t>but identical paths for electricity to flow, so the current doubles!</a:t>
            </a:r>
          </a:p>
        </p:txBody>
      </p:sp>
      <p:pic>
        <p:nvPicPr>
          <p:cNvPr id="120836" name="Picture 2" descr="AssessmentResisto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1850" y="2100263"/>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bwMode="auto">
          <a:xfrm>
            <a:off x="527050" y="981075"/>
            <a:ext cx="7380288" cy="2058988"/>
          </a:xfrm>
          <a:prstGeom prst="rect">
            <a:avLst/>
          </a:prstGeom>
          <a:noFill/>
          <a:ln>
            <a:noFill/>
          </a:ln>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900" indent="-342900" eaLnBrk="1" hangingPunct="1">
              <a:spcBef>
                <a:spcPct val="20000"/>
              </a:spcBef>
              <a:spcAft>
                <a:spcPts val="1200"/>
              </a:spcAft>
              <a:buFont typeface="+mj-lt"/>
              <a:buAutoNum type="arabicPeriod" startAt="3"/>
              <a:defRPr/>
            </a:pPr>
            <a:r>
              <a:rPr lang="en-US" sz="1800" b="1" dirty="0">
                <a:solidFill>
                  <a:schemeClr val="accent1">
                    <a:lumMod val="50000"/>
                  </a:schemeClr>
                </a:solidFill>
              </a:rPr>
              <a:t>If you </a:t>
            </a:r>
            <a:r>
              <a:rPr lang="en-US" sz="1800" b="1" dirty="0" smtClean="0">
                <a:solidFill>
                  <a:schemeClr val="accent1">
                    <a:lumMod val="50000"/>
                  </a:schemeClr>
                </a:solidFill>
              </a:rPr>
              <a:t>connect </a:t>
            </a:r>
            <a:r>
              <a:rPr lang="en-US" sz="1800" b="1" dirty="0">
                <a:solidFill>
                  <a:schemeClr val="accent1">
                    <a:lumMod val="50000"/>
                  </a:schemeClr>
                </a:solidFill>
              </a:rPr>
              <a:t>two identical resistors as shown, will they together draw more or less current than one of the resistors alone?</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77787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series</a:t>
            </a:r>
            <a:endParaRPr lang="en-US" dirty="0">
              <a:solidFill>
                <a:srgbClr val="254061"/>
              </a:solidFill>
              <a:latin typeface="Arial" charset="0"/>
              <a:ea typeface="ＭＳ Ｐゴシック" charset="0"/>
              <a:cs typeface="ＭＳ Ｐゴシック" charset="0"/>
            </a:endParaRPr>
          </a:p>
        </p:txBody>
      </p:sp>
      <p:sp>
        <p:nvSpPr>
          <p:cNvPr id="122883" name="TextBox 6"/>
          <p:cNvSpPr txBox="1">
            <a:spLocks noChangeArrowheads="1"/>
          </p:cNvSpPr>
          <p:nvPr/>
        </p:nvSpPr>
        <p:spPr bwMode="auto">
          <a:xfrm>
            <a:off x="708025" y="1098550"/>
            <a:ext cx="38401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dirty="0">
                <a:solidFill>
                  <a:srgbClr val="254061"/>
                </a:solidFill>
              </a:rPr>
              <a:t>How bright are the bulbs in series compared to the single lamp? </a:t>
            </a:r>
            <a:r>
              <a:rPr lang="en-US" altLang="en-US" sz="1800" b="1" dirty="0" smtClean="0">
                <a:solidFill>
                  <a:srgbClr val="254061"/>
                </a:solidFill>
              </a:rPr>
              <a:t>Why</a:t>
            </a:r>
            <a:r>
              <a:rPr lang="en-US" altLang="en-US" sz="1800" b="1" dirty="0">
                <a:solidFill>
                  <a:srgbClr val="254061"/>
                </a:solidFill>
              </a:rPr>
              <a:t>?</a:t>
            </a:r>
          </a:p>
          <a:p>
            <a:pPr eaLnBrk="1" hangingPunct="1">
              <a:spcBef>
                <a:spcPct val="0"/>
              </a:spcBef>
              <a:buFontTx/>
              <a:buNone/>
            </a:pPr>
            <a:endParaRPr lang="en-US" altLang="en-US" sz="1800" b="1" dirty="0">
              <a:solidFill>
                <a:srgbClr val="800000"/>
              </a:solidFill>
            </a:endParaRPr>
          </a:p>
          <a:p>
            <a:pPr eaLnBrk="1" hangingPunct="1">
              <a:spcBef>
                <a:spcPct val="0"/>
              </a:spcBef>
              <a:buFontTx/>
              <a:buNone/>
            </a:pPr>
            <a:endParaRPr lang="en-US" altLang="en-US" sz="1800" b="1" dirty="0">
              <a:solidFill>
                <a:srgbClr val="800000"/>
              </a:solidFill>
            </a:endParaRPr>
          </a:p>
          <a:p>
            <a:pPr eaLnBrk="1" hangingPunct="1">
              <a:spcBef>
                <a:spcPct val="0"/>
              </a:spcBef>
              <a:buFontTx/>
              <a:buNone/>
            </a:pPr>
            <a:endParaRPr lang="en-US" altLang="en-US" sz="2400" dirty="0">
              <a:solidFill>
                <a:srgbClr val="254061"/>
              </a:solidFill>
            </a:endParaRPr>
          </a:p>
          <a:p>
            <a:pPr eaLnBrk="1" hangingPunct="1">
              <a:spcBef>
                <a:spcPct val="0"/>
              </a:spcBef>
              <a:buFontTx/>
              <a:buNone/>
            </a:pPr>
            <a:endParaRPr lang="en-US" altLang="en-US" sz="2400" dirty="0">
              <a:solidFill>
                <a:srgbClr val="254061"/>
              </a:solidFill>
            </a:endParaRPr>
          </a:p>
        </p:txBody>
      </p:sp>
      <p:pic>
        <p:nvPicPr>
          <p:cNvPr id="12288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48188" y="1250950"/>
            <a:ext cx="4572000"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Physics </a:t>
            </a:r>
            <a:r>
              <a:rPr lang="en-US" dirty="0">
                <a:solidFill>
                  <a:srgbClr val="254061"/>
                </a:solidFill>
                <a:latin typeface="Arial" charset="0"/>
                <a:ea typeface="ＭＳ Ｐゴシック" charset="0"/>
                <a:cs typeface="ＭＳ Ｐゴシック" charset="0"/>
              </a:rPr>
              <a:t>terms</a:t>
            </a:r>
          </a:p>
        </p:txBody>
      </p:sp>
      <p:sp>
        <p:nvSpPr>
          <p:cNvPr id="14339" name="Content Placeholder 2"/>
          <p:cNvSpPr txBox="1">
            <a:spLocks/>
          </p:cNvSpPr>
          <p:nvPr/>
        </p:nvSpPr>
        <p:spPr bwMode="auto">
          <a:xfrm>
            <a:off x="623888" y="1357313"/>
            <a:ext cx="442753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pPr>
            <a:r>
              <a:rPr lang="en-US" altLang="en-US" sz="1800" b="1">
                <a:solidFill>
                  <a:srgbClr val="254061"/>
                </a:solidFill>
              </a:rPr>
              <a:t>series circuit</a:t>
            </a:r>
          </a:p>
          <a:p>
            <a:pPr eaLnBrk="1" hangingPunct="1">
              <a:spcAft>
                <a:spcPts val="1200"/>
              </a:spcAft>
            </a:pPr>
            <a:r>
              <a:rPr lang="en-US" altLang="en-US" sz="1800" b="1">
                <a:solidFill>
                  <a:srgbClr val="254061"/>
                </a:solidFill>
              </a:rPr>
              <a:t>parallel circuit</a:t>
            </a:r>
          </a:p>
          <a:p>
            <a:pPr eaLnBrk="1" hangingPunct="1">
              <a:spcAft>
                <a:spcPts val="1200"/>
              </a:spcAft>
            </a:pPr>
            <a:r>
              <a:rPr lang="en-US" altLang="en-US" sz="1800" b="1">
                <a:solidFill>
                  <a:srgbClr val="254061"/>
                </a:solidFill>
              </a:rPr>
              <a:t>equivalent resistance</a:t>
            </a:r>
          </a:p>
          <a:p>
            <a:pPr eaLnBrk="1" hangingPunct="1">
              <a:spcAft>
                <a:spcPts val="1200"/>
              </a:spcAft>
            </a:pPr>
            <a:endParaRPr lang="en-US" altLang="en-US" sz="1800" b="1">
              <a:solidFill>
                <a:srgbClr val="254061"/>
              </a:solidFill>
            </a:endParaRPr>
          </a:p>
          <a:p>
            <a:pPr eaLnBrk="1" hangingPunct="1">
              <a:spcAft>
                <a:spcPts val="1200"/>
              </a:spcAft>
            </a:pPr>
            <a:endParaRPr lang="en-US" altLang="en-US" sz="1800" b="1">
              <a:solidFill>
                <a:srgbClr val="254061"/>
              </a:solidFill>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4930" name="TextBox 6"/>
          <p:cNvSpPr txBox="1">
            <a:spLocks noChangeArrowheads="1"/>
          </p:cNvSpPr>
          <p:nvPr/>
        </p:nvSpPr>
        <p:spPr bwMode="auto">
          <a:xfrm>
            <a:off x="708025" y="1098550"/>
            <a:ext cx="377190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How bright are the bulbs in series compared to the single bulb?  Why?</a:t>
            </a:r>
          </a:p>
          <a:p>
            <a:pPr eaLnBrk="1" hangingPunct="1">
              <a:spcBef>
                <a:spcPct val="0"/>
              </a:spcBef>
              <a:buFontTx/>
              <a:buNone/>
            </a:pPr>
            <a:endParaRPr lang="en-US" altLang="en-US" sz="1800" b="1">
              <a:solidFill>
                <a:srgbClr val="800000"/>
              </a:solidFill>
            </a:endParaRPr>
          </a:p>
          <a:p>
            <a:pPr eaLnBrk="1" hangingPunct="1">
              <a:spcBef>
                <a:spcPct val="0"/>
              </a:spcBef>
              <a:buFontTx/>
              <a:buNone/>
            </a:pPr>
            <a:r>
              <a:rPr lang="en-US" altLang="en-US" sz="1800" b="1">
                <a:solidFill>
                  <a:srgbClr val="800000"/>
                </a:solidFill>
              </a:rPr>
              <a:t>They are dimmer.</a:t>
            </a:r>
          </a:p>
          <a:p>
            <a:pPr eaLnBrk="1" hangingPunct="1">
              <a:spcBef>
                <a:spcPct val="0"/>
              </a:spcBef>
              <a:buFontTx/>
              <a:buNone/>
            </a:pPr>
            <a:r>
              <a:rPr lang="en-US" altLang="en-US" sz="1800" b="1">
                <a:solidFill>
                  <a:srgbClr val="800000"/>
                </a:solidFill>
              </a:rPr>
              <a:t>The total resistance increases, so the current decreases.</a:t>
            </a:r>
          </a:p>
          <a:p>
            <a:pPr eaLnBrk="1" hangingPunct="1">
              <a:spcBef>
                <a:spcPct val="0"/>
              </a:spcBef>
              <a:buFontTx/>
              <a:buNone/>
            </a:pPr>
            <a:endParaRPr lang="en-US" altLang="en-US" sz="2400">
              <a:solidFill>
                <a:srgbClr val="254061"/>
              </a:solidFill>
            </a:endParaRPr>
          </a:p>
          <a:p>
            <a:pPr eaLnBrk="1" hangingPunct="1">
              <a:spcBef>
                <a:spcPct val="0"/>
              </a:spcBef>
              <a:buFontTx/>
              <a:buNone/>
            </a:pPr>
            <a:endParaRPr lang="en-US" altLang="en-US" sz="2400">
              <a:solidFill>
                <a:srgbClr val="254061"/>
              </a:solidFill>
            </a:endParaRPr>
          </a:p>
        </p:txBody>
      </p:sp>
      <p:sp>
        <p:nvSpPr>
          <p:cNvPr id="6" name="Title 1"/>
          <p:cNvSpPr txBox="1">
            <a:spLocks/>
          </p:cNvSpPr>
          <p:nvPr/>
        </p:nvSpPr>
        <p:spPr bwMode="auto">
          <a:xfrm>
            <a:off x="431800" y="0"/>
            <a:ext cx="77787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series</a:t>
            </a:r>
            <a:endParaRPr lang="en-US" dirty="0">
              <a:solidFill>
                <a:srgbClr val="254061"/>
              </a:solidFill>
              <a:latin typeface="Arial" charset="0"/>
              <a:ea typeface="ＭＳ Ｐゴシック" charset="0"/>
              <a:cs typeface="ＭＳ Ｐゴシック" charset="0"/>
            </a:endParaRPr>
          </a:p>
        </p:txBody>
      </p:sp>
      <p:pic>
        <p:nvPicPr>
          <p:cNvPr id="1249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9925" y="1250950"/>
            <a:ext cx="45720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6019" name="TextBox 6"/>
          <p:cNvSpPr txBox="1">
            <a:spLocks noChangeArrowheads="1"/>
          </p:cNvSpPr>
          <p:nvPr/>
        </p:nvSpPr>
        <p:spPr bwMode="auto">
          <a:xfrm>
            <a:off x="711200" y="1108075"/>
            <a:ext cx="3690938" cy="193833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chemeClr val="accent1">
                    <a:lumMod val="50000"/>
                  </a:schemeClr>
                </a:solidFill>
              </a:rPr>
              <a:t>When you remove one of the bulbs in series, what happens to the brightness of the other bulb? </a:t>
            </a:r>
            <a:r>
              <a:rPr lang="en-US" sz="1800" b="1" dirty="0" smtClean="0">
                <a:solidFill>
                  <a:schemeClr val="accent1">
                    <a:lumMod val="50000"/>
                  </a:schemeClr>
                </a:solidFill>
              </a:rPr>
              <a:t>Why</a:t>
            </a:r>
            <a:r>
              <a:rPr lang="en-US" sz="1800" b="1" dirty="0" smtClean="0">
                <a:solidFill>
                  <a:schemeClr val="accent1">
                    <a:lumMod val="50000"/>
                  </a:schemeClr>
                </a:solidFill>
              </a:rPr>
              <a:t>?</a:t>
            </a:r>
          </a:p>
          <a:p>
            <a:pPr eaLnBrk="1" hangingPunct="1">
              <a:defRPr/>
            </a:pPr>
            <a:endParaRPr lang="en-US" dirty="0" smtClean="0">
              <a:solidFill>
                <a:srgbClr val="254061"/>
              </a:solidFill>
            </a:endParaRPr>
          </a:p>
          <a:p>
            <a:pPr eaLnBrk="1" hangingPunct="1">
              <a:defRPr/>
            </a:pPr>
            <a:endParaRPr lang="en-US" dirty="0" smtClean="0">
              <a:solidFill>
                <a:srgbClr val="254061"/>
              </a:solidFill>
            </a:endParaRPr>
          </a:p>
        </p:txBody>
      </p:sp>
      <p:sp>
        <p:nvSpPr>
          <p:cNvPr id="126979" name="TextBox 1"/>
          <p:cNvSpPr txBox="1">
            <a:spLocks noChangeArrowheads="1"/>
          </p:cNvSpPr>
          <p:nvPr/>
        </p:nvSpPr>
        <p:spPr bwMode="auto">
          <a:xfrm>
            <a:off x="4402138" y="3175000"/>
            <a:ext cx="46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endParaRPr lang="en-US" altLang="en-US" sz="2400"/>
          </a:p>
        </p:txBody>
      </p:sp>
      <p:sp>
        <p:nvSpPr>
          <p:cNvPr id="6" name="Title 1"/>
          <p:cNvSpPr txBox="1">
            <a:spLocks/>
          </p:cNvSpPr>
          <p:nvPr/>
        </p:nvSpPr>
        <p:spPr bwMode="auto">
          <a:xfrm>
            <a:off x="431800" y="0"/>
            <a:ext cx="77787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series</a:t>
            </a:r>
            <a:endParaRPr lang="en-US" dirty="0">
              <a:solidFill>
                <a:srgbClr val="254061"/>
              </a:solidFill>
              <a:latin typeface="Arial" charset="0"/>
              <a:ea typeface="ＭＳ Ｐゴシック" charset="0"/>
              <a:cs typeface="ＭＳ Ｐゴシック" charset="0"/>
            </a:endParaRPr>
          </a:p>
        </p:txBody>
      </p:sp>
      <p:pic>
        <p:nvPicPr>
          <p:cNvPr id="126981"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9925" y="1250950"/>
            <a:ext cx="45720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8067" name="TextBox 6"/>
          <p:cNvSpPr txBox="1">
            <a:spLocks noChangeArrowheads="1"/>
          </p:cNvSpPr>
          <p:nvPr/>
        </p:nvSpPr>
        <p:spPr bwMode="auto">
          <a:xfrm>
            <a:off x="711200" y="1108075"/>
            <a:ext cx="3825875" cy="2678113"/>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a:solidFill>
                  <a:schemeClr val="accent1">
                    <a:lumMod val="50000"/>
                  </a:schemeClr>
                </a:solidFill>
              </a:rPr>
              <a:t>When you remove one of the </a:t>
            </a:r>
            <a:r>
              <a:rPr lang="en-US" sz="1800" b="1" dirty="0" smtClean="0">
                <a:solidFill>
                  <a:schemeClr val="accent1">
                    <a:lumMod val="50000"/>
                  </a:schemeClr>
                </a:solidFill>
              </a:rPr>
              <a:t>bulbs </a:t>
            </a:r>
            <a:r>
              <a:rPr lang="en-US" sz="1800" b="1" dirty="0">
                <a:solidFill>
                  <a:schemeClr val="accent1">
                    <a:lumMod val="50000"/>
                  </a:schemeClr>
                </a:solidFill>
              </a:rPr>
              <a:t>in series, what happens to the brightness of the other </a:t>
            </a:r>
            <a:r>
              <a:rPr lang="en-US" sz="1800" b="1" dirty="0" smtClean="0">
                <a:solidFill>
                  <a:schemeClr val="accent1">
                    <a:lumMod val="50000"/>
                  </a:schemeClr>
                </a:solidFill>
              </a:rPr>
              <a:t>bulb?  </a:t>
            </a:r>
            <a:r>
              <a:rPr lang="en-US" sz="1800" b="1" dirty="0">
                <a:solidFill>
                  <a:schemeClr val="accent1">
                    <a:lumMod val="50000"/>
                  </a:schemeClr>
                </a:solidFill>
              </a:rPr>
              <a:t>Why?</a:t>
            </a:r>
          </a:p>
          <a:p>
            <a:pPr eaLnBrk="1" hangingPunct="1">
              <a:defRPr/>
            </a:pPr>
            <a:endParaRPr lang="en-US" sz="1800" b="1" dirty="0" smtClean="0">
              <a:solidFill>
                <a:srgbClr val="800000"/>
              </a:solidFill>
            </a:endParaRPr>
          </a:p>
          <a:p>
            <a:pPr eaLnBrk="1" hangingPunct="1">
              <a:defRPr/>
            </a:pPr>
            <a:r>
              <a:rPr lang="en-US" sz="1800" b="1" dirty="0" smtClean="0">
                <a:solidFill>
                  <a:srgbClr val="800000"/>
                </a:solidFill>
              </a:rPr>
              <a:t>It goes out.</a:t>
            </a:r>
          </a:p>
          <a:p>
            <a:pPr eaLnBrk="1" hangingPunct="1">
              <a:defRPr/>
            </a:pPr>
            <a:r>
              <a:rPr lang="en-US" sz="1800" b="1" dirty="0" smtClean="0">
                <a:solidFill>
                  <a:srgbClr val="800000"/>
                </a:solidFill>
              </a:rPr>
              <a:t>Removing the bulb results in an open circuit. </a:t>
            </a:r>
            <a:r>
              <a:rPr lang="en-US" sz="1800" b="1" dirty="0" smtClean="0">
                <a:solidFill>
                  <a:srgbClr val="800000"/>
                </a:solidFill>
              </a:rPr>
              <a:t>No </a:t>
            </a:r>
            <a:r>
              <a:rPr lang="en-US" sz="1800" b="1" dirty="0" smtClean="0">
                <a:solidFill>
                  <a:srgbClr val="800000"/>
                </a:solidFill>
              </a:rPr>
              <a:t>current flows. </a:t>
            </a:r>
          </a:p>
          <a:p>
            <a:pPr eaLnBrk="1" hangingPunct="1">
              <a:defRPr/>
            </a:pPr>
            <a:endParaRPr lang="en-US" dirty="0" smtClean="0">
              <a:solidFill>
                <a:srgbClr val="254061"/>
              </a:solidFill>
            </a:endParaRPr>
          </a:p>
        </p:txBody>
      </p:sp>
      <p:sp>
        <p:nvSpPr>
          <p:cNvPr id="129027" name="TextBox 1"/>
          <p:cNvSpPr txBox="1">
            <a:spLocks noChangeArrowheads="1"/>
          </p:cNvSpPr>
          <p:nvPr/>
        </p:nvSpPr>
        <p:spPr bwMode="auto">
          <a:xfrm>
            <a:off x="4402138" y="3175000"/>
            <a:ext cx="46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endParaRPr lang="en-US" altLang="en-US" sz="2400"/>
          </a:p>
        </p:txBody>
      </p:sp>
      <p:sp>
        <p:nvSpPr>
          <p:cNvPr id="6" name="Title 1"/>
          <p:cNvSpPr txBox="1">
            <a:spLocks/>
          </p:cNvSpPr>
          <p:nvPr/>
        </p:nvSpPr>
        <p:spPr bwMode="auto">
          <a:xfrm>
            <a:off x="431800" y="0"/>
            <a:ext cx="77787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series</a:t>
            </a:r>
            <a:endParaRPr lang="en-US" dirty="0">
              <a:solidFill>
                <a:srgbClr val="254061"/>
              </a:solidFill>
              <a:latin typeface="Arial" charset="0"/>
              <a:ea typeface="ＭＳ Ｐゴシック" charset="0"/>
              <a:cs typeface="ＭＳ Ｐゴシック" charset="0"/>
            </a:endParaRPr>
          </a:p>
        </p:txBody>
      </p:sp>
      <p:pic>
        <p:nvPicPr>
          <p:cNvPr id="12902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37075" y="1250950"/>
            <a:ext cx="4572000"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823118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parallel</a:t>
            </a:r>
            <a:endParaRPr lang="en-US" dirty="0">
              <a:solidFill>
                <a:srgbClr val="254061"/>
              </a:solidFill>
              <a:latin typeface="Arial" charset="0"/>
              <a:ea typeface="ＭＳ Ｐゴシック" charset="0"/>
              <a:cs typeface="ＭＳ Ｐゴシック" charset="0"/>
            </a:endParaRPr>
          </a:p>
        </p:txBody>
      </p:sp>
      <p:sp>
        <p:nvSpPr>
          <p:cNvPr id="5" name="TextBox 4"/>
          <p:cNvSpPr txBox="1">
            <a:spLocks noChangeArrowheads="1"/>
          </p:cNvSpPr>
          <p:nvPr/>
        </p:nvSpPr>
        <p:spPr bwMode="auto">
          <a:xfrm>
            <a:off x="711200" y="1108075"/>
            <a:ext cx="3932238" cy="923925"/>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a:solidFill>
                  <a:schemeClr val="accent1">
                    <a:lumMod val="50000"/>
                  </a:schemeClr>
                </a:solidFill>
              </a:rPr>
              <a:t>How bright are the </a:t>
            </a:r>
            <a:r>
              <a:rPr lang="en-US" sz="1800" b="1" dirty="0" smtClean="0">
                <a:solidFill>
                  <a:schemeClr val="accent1">
                    <a:lumMod val="50000"/>
                  </a:schemeClr>
                </a:solidFill>
              </a:rPr>
              <a:t>bulbs </a:t>
            </a:r>
            <a:r>
              <a:rPr lang="en-US" sz="1800" b="1" dirty="0">
                <a:solidFill>
                  <a:schemeClr val="accent1">
                    <a:lumMod val="50000"/>
                  </a:schemeClr>
                </a:solidFill>
              </a:rPr>
              <a:t>in parallel compared to the series </a:t>
            </a:r>
            <a:r>
              <a:rPr lang="en-US" sz="1800" b="1" dirty="0" smtClean="0">
                <a:solidFill>
                  <a:schemeClr val="accent1">
                    <a:lumMod val="50000"/>
                  </a:schemeClr>
                </a:solidFill>
              </a:rPr>
              <a:t>bulbs</a:t>
            </a:r>
            <a:r>
              <a:rPr lang="en-US" sz="1800" b="1" dirty="0" smtClean="0">
                <a:solidFill>
                  <a:schemeClr val="accent1">
                    <a:lumMod val="50000"/>
                  </a:schemeClr>
                </a:solidFill>
              </a:rPr>
              <a:t>? </a:t>
            </a:r>
            <a:r>
              <a:rPr lang="en-US" sz="1800" b="1" dirty="0">
                <a:solidFill>
                  <a:schemeClr val="accent1">
                    <a:lumMod val="50000"/>
                  </a:schemeClr>
                </a:solidFill>
              </a:rPr>
              <a:t>Why</a:t>
            </a:r>
            <a:r>
              <a:rPr lang="en-US" sz="1800" b="1" dirty="0" smtClean="0">
                <a:solidFill>
                  <a:schemeClr val="accent1">
                    <a:lumMod val="50000"/>
                  </a:schemeClr>
                </a:solidFill>
              </a:rPr>
              <a:t>?</a:t>
            </a:r>
            <a:endParaRPr lang="en-US" sz="1800" b="1" dirty="0">
              <a:solidFill>
                <a:schemeClr val="accent1">
                  <a:lumMod val="50000"/>
                </a:schemeClr>
              </a:solidFill>
            </a:endParaRPr>
          </a:p>
        </p:txBody>
      </p:sp>
      <p:pic>
        <p:nvPicPr>
          <p:cNvPr id="13107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108075"/>
            <a:ext cx="4114800" cy="384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823118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parallel</a:t>
            </a:r>
            <a:endParaRPr lang="en-US" dirty="0">
              <a:solidFill>
                <a:srgbClr val="254061"/>
              </a:solidFill>
              <a:latin typeface="Arial" charset="0"/>
              <a:ea typeface="ＭＳ Ｐゴシック" charset="0"/>
              <a:cs typeface="ＭＳ Ｐゴシック" charset="0"/>
            </a:endParaRPr>
          </a:p>
        </p:txBody>
      </p:sp>
      <p:sp>
        <p:nvSpPr>
          <p:cNvPr id="7" name="TextBox 6"/>
          <p:cNvSpPr txBox="1">
            <a:spLocks noChangeArrowheads="1"/>
          </p:cNvSpPr>
          <p:nvPr/>
        </p:nvSpPr>
        <p:spPr bwMode="auto">
          <a:xfrm>
            <a:off x="711200" y="1108075"/>
            <a:ext cx="3932238" cy="203200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a:solidFill>
                  <a:schemeClr val="accent1">
                    <a:lumMod val="50000"/>
                  </a:schemeClr>
                </a:solidFill>
              </a:rPr>
              <a:t>How bright are the </a:t>
            </a:r>
            <a:r>
              <a:rPr lang="en-US" sz="1800" b="1" dirty="0" smtClean="0">
                <a:solidFill>
                  <a:schemeClr val="accent1">
                    <a:lumMod val="50000"/>
                  </a:schemeClr>
                </a:solidFill>
              </a:rPr>
              <a:t>bulbs </a:t>
            </a:r>
            <a:r>
              <a:rPr lang="en-US" sz="1800" b="1" dirty="0">
                <a:solidFill>
                  <a:schemeClr val="accent1">
                    <a:lumMod val="50000"/>
                  </a:schemeClr>
                </a:solidFill>
              </a:rPr>
              <a:t>in parallel compared to the series </a:t>
            </a:r>
            <a:r>
              <a:rPr lang="en-US" sz="1800" b="1" dirty="0" smtClean="0">
                <a:solidFill>
                  <a:schemeClr val="accent1">
                    <a:lumMod val="50000"/>
                  </a:schemeClr>
                </a:solidFill>
              </a:rPr>
              <a:t>bulbs</a:t>
            </a:r>
            <a:r>
              <a:rPr lang="en-US" sz="1800" b="1" dirty="0">
                <a:solidFill>
                  <a:schemeClr val="accent1">
                    <a:lumMod val="50000"/>
                  </a:schemeClr>
                </a:solidFill>
              </a:rPr>
              <a:t>?  Why?</a:t>
            </a:r>
          </a:p>
          <a:p>
            <a:pPr eaLnBrk="1" hangingPunct="1">
              <a:defRPr/>
            </a:pPr>
            <a:endParaRPr lang="en-US" sz="1800" b="1" dirty="0">
              <a:solidFill>
                <a:schemeClr val="accent1">
                  <a:lumMod val="50000"/>
                </a:schemeClr>
              </a:solidFill>
            </a:endParaRPr>
          </a:p>
          <a:p>
            <a:pPr eaLnBrk="1" hangingPunct="1">
              <a:defRPr/>
            </a:pPr>
            <a:r>
              <a:rPr lang="en-US" sz="1800" b="1" dirty="0">
                <a:solidFill>
                  <a:srgbClr val="800000"/>
                </a:solidFill>
              </a:rPr>
              <a:t>The parallel bulbs are brighter.</a:t>
            </a:r>
          </a:p>
          <a:p>
            <a:pPr eaLnBrk="1" hangingPunct="1">
              <a:defRPr/>
            </a:pPr>
            <a:r>
              <a:rPr lang="en-US" sz="1800" b="1" dirty="0">
                <a:solidFill>
                  <a:srgbClr val="800000"/>
                </a:solidFill>
              </a:rPr>
              <a:t>They each get twice as much current as a series bulb.</a:t>
            </a:r>
          </a:p>
        </p:txBody>
      </p:sp>
      <p:pic>
        <p:nvPicPr>
          <p:cNvPr id="13312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108075"/>
            <a:ext cx="4114800" cy="387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0"/>
            <a:ext cx="823118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parallel</a:t>
            </a:r>
            <a:endParaRPr lang="en-US" dirty="0">
              <a:solidFill>
                <a:srgbClr val="254061"/>
              </a:solidFill>
              <a:latin typeface="Arial" charset="0"/>
              <a:ea typeface="ＭＳ Ｐゴシック" charset="0"/>
              <a:cs typeface="ＭＳ Ｐゴシック" charset="0"/>
            </a:endParaRPr>
          </a:p>
        </p:txBody>
      </p:sp>
      <p:sp>
        <p:nvSpPr>
          <p:cNvPr id="8" name="TextBox 7"/>
          <p:cNvSpPr txBox="1">
            <a:spLocks noChangeArrowheads="1"/>
          </p:cNvSpPr>
          <p:nvPr/>
        </p:nvSpPr>
        <p:spPr bwMode="auto">
          <a:xfrm>
            <a:off x="711200" y="1108075"/>
            <a:ext cx="3805238" cy="120015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a:solidFill>
                  <a:schemeClr val="accent1">
                    <a:lumMod val="50000"/>
                  </a:schemeClr>
                </a:solidFill>
              </a:rPr>
              <a:t>When you remove one of the </a:t>
            </a:r>
            <a:r>
              <a:rPr lang="en-US" sz="1800" b="1" dirty="0" smtClean="0">
                <a:solidFill>
                  <a:schemeClr val="accent1">
                    <a:lumMod val="50000"/>
                  </a:schemeClr>
                </a:solidFill>
              </a:rPr>
              <a:t>bulbs </a:t>
            </a:r>
            <a:r>
              <a:rPr lang="en-US" sz="1800" b="1" dirty="0">
                <a:solidFill>
                  <a:schemeClr val="accent1">
                    <a:lumMod val="50000"/>
                  </a:schemeClr>
                </a:solidFill>
              </a:rPr>
              <a:t>in parallel, what happens to the brightness of the other </a:t>
            </a:r>
            <a:r>
              <a:rPr lang="en-US" sz="1800" b="1" dirty="0" smtClean="0">
                <a:solidFill>
                  <a:schemeClr val="accent1">
                    <a:lumMod val="50000"/>
                  </a:schemeClr>
                </a:solidFill>
              </a:rPr>
              <a:t>bulb? </a:t>
            </a:r>
            <a:r>
              <a:rPr lang="en-US" sz="1800" b="1" dirty="0" smtClean="0">
                <a:solidFill>
                  <a:schemeClr val="accent1">
                    <a:lumMod val="50000"/>
                  </a:schemeClr>
                </a:solidFill>
              </a:rPr>
              <a:t>Why</a:t>
            </a:r>
            <a:r>
              <a:rPr lang="en-US" sz="1800" b="1" dirty="0">
                <a:solidFill>
                  <a:schemeClr val="accent1">
                    <a:lumMod val="50000"/>
                  </a:schemeClr>
                </a:solidFill>
              </a:rPr>
              <a:t>?</a:t>
            </a:r>
          </a:p>
        </p:txBody>
      </p:sp>
      <p:pic>
        <p:nvPicPr>
          <p:cNvPr id="135172"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108075"/>
            <a:ext cx="4114800" cy="387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7218" name="TextBox 6"/>
          <p:cNvSpPr txBox="1">
            <a:spLocks noChangeArrowheads="1"/>
          </p:cNvSpPr>
          <p:nvPr/>
        </p:nvSpPr>
        <p:spPr bwMode="auto">
          <a:xfrm>
            <a:off x="727075" y="2506663"/>
            <a:ext cx="39560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800000"/>
                </a:solidFill>
              </a:rPr>
              <a:t>The other bulb remains on, and its brightness does not change. </a:t>
            </a:r>
          </a:p>
          <a:p>
            <a:pPr eaLnBrk="1" hangingPunct="1">
              <a:spcBef>
                <a:spcPct val="0"/>
              </a:spcBef>
              <a:buFontTx/>
              <a:buNone/>
            </a:pPr>
            <a:endParaRPr lang="en-US" altLang="en-US" sz="1800" b="1">
              <a:solidFill>
                <a:srgbClr val="800000"/>
              </a:solidFill>
            </a:endParaRPr>
          </a:p>
          <a:p>
            <a:pPr eaLnBrk="1" hangingPunct="1">
              <a:spcBef>
                <a:spcPct val="0"/>
              </a:spcBef>
              <a:buFontTx/>
              <a:buNone/>
            </a:pPr>
            <a:r>
              <a:rPr lang="en-US" altLang="en-US" sz="1800" b="1">
                <a:solidFill>
                  <a:srgbClr val="800000"/>
                </a:solidFill>
              </a:rPr>
              <a:t>The voltage and resistance of the bulb is unchanged so the current through it is unchanged.</a:t>
            </a:r>
          </a:p>
        </p:txBody>
      </p:sp>
      <p:sp>
        <p:nvSpPr>
          <p:cNvPr id="6" name="Title 1"/>
          <p:cNvSpPr txBox="1">
            <a:spLocks/>
          </p:cNvSpPr>
          <p:nvPr/>
        </p:nvSpPr>
        <p:spPr bwMode="auto">
          <a:xfrm>
            <a:off x="431800" y="0"/>
            <a:ext cx="8231188"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Assessment:  bulbs in parallel</a:t>
            </a:r>
            <a:endParaRPr lang="en-US" dirty="0">
              <a:solidFill>
                <a:srgbClr val="254061"/>
              </a:solidFill>
              <a:latin typeface="Arial" charset="0"/>
              <a:ea typeface="ＭＳ Ｐゴシック" charset="0"/>
              <a:cs typeface="ＭＳ Ｐゴシック" charset="0"/>
            </a:endParaRPr>
          </a:p>
        </p:txBody>
      </p:sp>
      <p:sp>
        <p:nvSpPr>
          <p:cNvPr id="8" name="TextBox 7"/>
          <p:cNvSpPr txBox="1">
            <a:spLocks noChangeArrowheads="1"/>
          </p:cNvSpPr>
          <p:nvPr/>
        </p:nvSpPr>
        <p:spPr bwMode="auto">
          <a:xfrm>
            <a:off x="711200" y="1108075"/>
            <a:ext cx="3805238" cy="120015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a:solidFill>
                  <a:schemeClr val="accent1">
                    <a:lumMod val="50000"/>
                  </a:schemeClr>
                </a:solidFill>
              </a:rPr>
              <a:t>When you remove one of the </a:t>
            </a:r>
            <a:r>
              <a:rPr lang="en-US" sz="1800" b="1" dirty="0" smtClean="0">
                <a:solidFill>
                  <a:schemeClr val="accent1">
                    <a:lumMod val="50000"/>
                  </a:schemeClr>
                </a:solidFill>
              </a:rPr>
              <a:t>bulbs </a:t>
            </a:r>
            <a:r>
              <a:rPr lang="en-US" sz="1800" b="1" dirty="0">
                <a:solidFill>
                  <a:schemeClr val="accent1">
                    <a:lumMod val="50000"/>
                  </a:schemeClr>
                </a:solidFill>
              </a:rPr>
              <a:t>in parallel, what happens to the brightness of the other </a:t>
            </a:r>
            <a:r>
              <a:rPr lang="en-US" sz="1800" b="1" dirty="0" smtClean="0">
                <a:solidFill>
                  <a:schemeClr val="accent1">
                    <a:lumMod val="50000"/>
                  </a:schemeClr>
                </a:solidFill>
              </a:rPr>
              <a:t>bulb? </a:t>
            </a:r>
            <a:r>
              <a:rPr lang="en-US" sz="1800" b="1" dirty="0" smtClean="0">
                <a:solidFill>
                  <a:schemeClr val="accent1">
                    <a:lumMod val="50000"/>
                  </a:schemeClr>
                </a:solidFill>
              </a:rPr>
              <a:t>Why</a:t>
            </a:r>
            <a:r>
              <a:rPr lang="en-US" sz="1800" b="1" dirty="0">
                <a:solidFill>
                  <a:schemeClr val="accent1">
                    <a:lumMod val="50000"/>
                  </a:schemeClr>
                </a:solidFill>
              </a:rPr>
              <a:t>?</a:t>
            </a:r>
          </a:p>
        </p:txBody>
      </p:sp>
      <p:pic>
        <p:nvPicPr>
          <p:cNvPr id="13722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25" y="1108075"/>
            <a:ext cx="4143375"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0"/>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rgbClr val="254061"/>
                </a:solidFill>
                <a:latin typeface="Arial" charset="0"/>
                <a:ea typeface="ＭＳ Ｐゴシック" charset="0"/>
                <a:cs typeface="ＭＳ Ｐゴシック" charset="0"/>
              </a:rPr>
              <a:t>Equations</a:t>
            </a:r>
            <a:endParaRPr lang="en-US" dirty="0">
              <a:solidFill>
                <a:srgbClr val="254061"/>
              </a:solidFill>
              <a:latin typeface="Arial" charset="0"/>
              <a:ea typeface="ＭＳ Ｐゴシック" charset="0"/>
              <a:cs typeface="ＭＳ Ｐゴシック" charset="0"/>
            </a:endParaRPr>
          </a:p>
        </p:txBody>
      </p:sp>
      <p:sp>
        <p:nvSpPr>
          <p:cNvPr id="26626" name="Content Placeholder 2"/>
          <p:cNvSpPr txBox="1">
            <a:spLocks/>
          </p:cNvSpPr>
          <p:nvPr/>
        </p:nvSpPr>
        <p:spPr bwMode="auto">
          <a:xfrm>
            <a:off x="4554538" y="1371600"/>
            <a:ext cx="3822700" cy="2593975"/>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defRPr/>
            </a:pPr>
            <a:r>
              <a:rPr lang="en-US" sz="1800" b="1" dirty="0" smtClean="0">
                <a:solidFill>
                  <a:srgbClr val="254061"/>
                </a:solidFill>
              </a:rPr>
              <a:t>Equivalent resistance for resistors connected in</a:t>
            </a:r>
            <a:r>
              <a:rPr lang="en-US" sz="1800" b="1" i="1" dirty="0" smtClean="0">
                <a:solidFill>
                  <a:schemeClr val="accent1">
                    <a:lumMod val="75000"/>
                  </a:schemeClr>
                </a:solidFill>
              </a:rPr>
              <a:t> series</a:t>
            </a:r>
            <a:endParaRPr lang="en-US" sz="1800" b="1" dirty="0" smtClean="0">
              <a:solidFill>
                <a:srgbClr val="254061"/>
              </a:solidFill>
            </a:endParaRPr>
          </a:p>
          <a:p>
            <a:pPr eaLnBrk="1" hangingPunct="1">
              <a:spcBef>
                <a:spcPct val="20000"/>
              </a:spcBef>
              <a:spcAft>
                <a:spcPts val="1200"/>
              </a:spcAft>
              <a:defRPr/>
            </a:pPr>
            <a:endParaRPr lang="en-US" sz="1800" b="1" dirty="0" smtClean="0">
              <a:solidFill>
                <a:srgbClr val="254061"/>
              </a:solidFill>
            </a:endParaRPr>
          </a:p>
          <a:p>
            <a:pPr eaLnBrk="1" hangingPunct="1">
              <a:spcBef>
                <a:spcPct val="20000"/>
              </a:spcBef>
              <a:spcAft>
                <a:spcPts val="1200"/>
              </a:spcAft>
              <a:defRPr/>
            </a:pPr>
            <a:endParaRPr lang="en-US" sz="1800" b="1" dirty="0" smtClean="0">
              <a:solidFill>
                <a:srgbClr val="254061"/>
              </a:solidFill>
            </a:endParaRPr>
          </a:p>
          <a:p>
            <a:pPr eaLnBrk="1" hangingPunct="1">
              <a:spcBef>
                <a:spcPct val="20000"/>
              </a:spcBef>
              <a:spcAft>
                <a:spcPts val="1200"/>
              </a:spcAft>
              <a:defRPr/>
            </a:pPr>
            <a:r>
              <a:rPr lang="en-US" sz="1800" b="1" dirty="0" smtClean="0">
                <a:solidFill>
                  <a:srgbClr val="254061"/>
                </a:solidFill>
              </a:rPr>
              <a:t>Equivalent resistance for resistors connected in </a:t>
            </a:r>
            <a:r>
              <a:rPr lang="en-US" sz="1800" b="1" i="1" dirty="0" smtClean="0">
                <a:solidFill>
                  <a:schemeClr val="accent1">
                    <a:lumMod val="75000"/>
                  </a:schemeClr>
                </a:solidFill>
              </a:rPr>
              <a:t>parallel</a:t>
            </a:r>
            <a:endParaRPr lang="en-US" sz="1800" b="1" dirty="0" smtClean="0">
              <a:solidFill>
                <a:srgbClr val="254061"/>
              </a:solidFill>
            </a:endParaRPr>
          </a:p>
        </p:txBody>
      </p:sp>
      <p:pic>
        <p:nvPicPr>
          <p:cNvPr id="16388" name="Picture 2" descr="Screen shot 2014-03-05 at 2.24.4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0238" y="2930525"/>
            <a:ext cx="37560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3" descr="Screen shot 2014-03-05 at 2.24.17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9288" y="1439863"/>
            <a:ext cx="3810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6"/>
          <p:cNvSpPr txBox="1">
            <a:spLocks noChangeArrowheads="1"/>
          </p:cNvSpPr>
          <p:nvPr/>
        </p:nvSpPr>
        <p:spPr bwMode="auto">
          <a:xfrm>
            <a:off x="641350" y="1065213"/>
            <a:ext cx="7240588" cy="369887"/>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eaLnBrk="1" hangingPunct="1">
              <a:defRPr/>
            </a:pPr>
            <a:r>
              <a:rPr lang="en-US" sz="1800" b="1" dirty="0" smtClean="0">
                <a:solidFill>
                  <a:schemeClr val="accent1">
                    <a:lumMod val="50000"/>
                  </a:schemeClr>
                </a:solidFill>
              </a:rPr>
              <a:t>A </a:t>
            </a:r>
            <a:r>
              <a:rPr lang="en-US" sz="1800" b="1" i="1" dirty="0" smtClean="0">
                <a:solidFill>
                  <a:schemeClr val="accent1">
                    <a:lumMod val="75000"/>
                  </a:schemeClr>
                </a:solidFill>
              </a:rPr>
              <a:t>series</a:t>
            </a:r>
            <a:r>
              <a:rPr lang="en-US" sz="1800" b="1" dirty="0" smtClean="0">
                <a:solidFill>
                  <a:schemeClr val="accent1">
                    <a:lumMod val="50000"/>
                  </a:schemeClr>
                </a:solidFill>
              </a:rPr>
              <a:t> circuit has only </a:t>
            </a:r>
            <a:r>
              <a:rPr lang="en-US" sz="1800" b="1" u="sng" dirty="0" smtClean="0">
                <a:solidFill>
                  <a:schemeClr val="accent1">
                    <a:lumMod val="50000"/>
                  </a:schemeClr>
                </a:solidFill>
              </a:rPr>
              <a:t>one path</a:t>
            </a:r>
            <a:r>
              <a:rPr lang="en-US" sz="1800" b="1" dirty="0" smtClean="0">
                <a:solidFill>
                  <a:schemeClr val="accent1">
                    <a:lumMod val="50000"/>
                  </a:schemeClr>
                </a:solidFill>
              </a:rPr>
              <a:t> for the flow of electric current.</a:t>
            </a:r>
          </a:p>
        </p:txBody>
      </p:sp>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Series circuits</a:t>
            </a:r>
            <a:endParaRPr lang="en-US" dirty="0">
              <a:solidFill>
                <a:srgbClr val="254061"/>
              </a:solidFill>
              <a:latin typeface="Arial" charset="0"/>
              <a:ea typeface="ＭＳ Ｐゴシック" charset="0"/>
              <a:cs typeface="ＭＳ Ｐゴシック" charset="0"/>
            </a:endParaRPr>
          </a:p>
        </p:txBody>
      </p:sp>
      <p:pic>
        <p:nvPicPr>
          <p:cNvPr id="18436" name="Picture 8" descr="Screen shot 2013-10-07 at 9.16.01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5025" y="1874838"/>
            <a:ext cx="6756400"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1"/>
          <p:cNvSpPr txBox="1">
            <a:spLocks noChangeArrowheads="1"/>
          </p:cNvSpPr>
          <p:nvPr/>
        </p:nvSpPr>
        <p:spPr bwMode="auto">
          <a:xfrm>
            <a:off x="922338" y="2101850"/>
            <a:ext cx="3317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i="1">
                <a:solidFill>
                  <a:schemeClr val="bg1"/>
                </a:solidFill>
                <a:latin typeface="Times New Roman" pitchFamily="18" charset="0"/>
                <a:cs typeface="Times New Roman" pitchFamily="18" charset="0"/>
              </a:rPr>
              <a:t>I</a:t>
            </a:r>
          </a:p>
        </p:txBody>
      </p:sp>
      <p:sp>
        <p:nvSpPr>
          <p:cNvPr id="18438" name="TextBox 5"/>
          <p:cNvSpPr txBox="1">
            <a:spLocks noChangeArrowheads="1"/>
          </p:cNvSpPr>
          <p:nvPr/>
        </p:nvSpPr>
        <p:spPr bwMode="auto">
          <a:xfrm>
            <a:off x="3281363" y="2117725"/>
            <a:ext cx="2936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i="1">
                <a:solidFill>
                  <a:schemeClr val="bg1"/>
                </a:solidFill>
                <a:latin typeface="Times New Roman" pitchFamily="18" charset="0"/>
                <a:cs typeface="Times New Roman" pitchFamily="18" charset="0"/>
              </a:rPr>
              <a:t>I</a:t>
            </a:r>
          </a:p>
        </p:txBody>
      </p:sp>
      <p:sp>
        <p:nvSpPr>
          <p:cNvPr id="18439" name="TextBox 7"/>
          <p:cNvSpPr txBox="1">
            <a:spLocks noChangeArrowheads="1"/>
          </p:cNvSpPr>
          <p:nvPr/>
        </p:nvSpPr>
        <p:spPr bwMode="auto">
          <a:xfrm flipH="1">
            <a:off x="5629275" y="2132013"/>
            <a:ext cx="244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i="1">
                <a:solidFill>
                  <a:schemeClr val="bg1"/>
                </a:solidFill>
                <a:latin typeface="Times New Roman" pitchFamily="18" charset="0"/>
                <a:cs typeface="Times New Roman" pitchFamily="18" charset="0"/>
              </a:rPr>
              <a:t>I</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482" name="Picture 11" descr="Screen shot 2014-04-17 at 5.30.1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62088" y="1966913"/>
            <a:ext cx="508000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431800" y="0"/>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rgbClr val="254061"/>
                </a:solidFill>
                <a:latin typeface="Arial" charset="0"/>
                <a:ea typeface="ＭＳ Ｐゴシック" charset="0"/>
                <a:cs typeface="ＭＳ Ｐゴシック" charset="0"/>
              </a:rPr>
              <a:t>Parallel circuits</a:t>
            </a:r>
            <a:endParaRPr lang="en-US" dirty="0">
              <a:solidFill>
                <a:srgbClr val="254061"/>
              </a:solidFill>
              <a:latin typeface="Arial" charset="0"/>
              <a:ea typeface="ＭＳ Ｐゴシック" charset="0"/>
              <a:cs typeface="ＭＳ Ｐゴシック" charset="0"/>
            </a:endParaRPr>
          </a:p>
        </p:txBody>
      </p:sp>
      <p:sp>
        <p:nvSpPr>
          <p:cNvPr id="10" name="TextBox 6"/>
          <p:cNvSpPr txBox="1">
            <a:spLocks noChangeArrowheads="1"/>
          </p:cNvSpPr>
          <p:nvPr/>
        </p:nvSpPr>
        <p:spPr bwMode="auto">
          <a:xfrm>
            <a:off x="641350" y="1065213"/>
            <a:ext cx="6764338" cy="647700"/>
          </a:xfrm>
          <a:prstGeom prst="rect">
            <a:avLst/>
          </a:prstGeom>
          <a:noFill/>
          <a:ln>
            <a:noFill/>
          </a:ln>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eaLnBrk="1" hangingPunct="1">
              <a:defRPr/>
            </a:pPr>
            <a:r>
              <a:rPr lang="en-US" sz="1800" b="1" dirty="0" smtClean="0">
                <a:solidFill>
                  <a:schemeClr val="accent1">
                    <a:lumMod val="50000"/>
                  </a:schemeClr>
                </a:solidFill>
              </a:rPr>
              <a:t>In a </a:t>
            </a:r>
            <a:r>
              <a:rPr lang="en-US" sz="1800" b="1" i="1" dirty="0" smtClean="0">
                <a:solidFill>
                  <a:schemeClr val="accent1">
                    <a:lumMod val="75000"/>
                  </a:schemeClr>
                </a:solidFill>
              </a:rPr>
              <a:t>parallel</a:t>
            </a:r>
            <a:r>
              <a:rPr lang="en-US" sz="1800" b="1" dirty="0" smtClean="0">
                <a:solidFill>
                  <a:schemeClr val="accent1">
                    <a:lumMod val="50000"/>
                  </a:schemeClr>
                </a:solidFill>
              </a:rPr>
              <a:t> circuit the electric current can split apart and come back together again. </a:t>
            </a:r>
          </a:p>
        </p:txBody>
      </p:sp>
      <p:sp>
        <p:nvSpPr>
          <p:cNvPr id="20485" name="TextBox 4"/>
          <p:cNvSpPr txBox="1">
            <a:spLocks noChangeArrowheads="1"/>
          </p:cNvSpPr>
          <p:nvPr/>
        </p:nvSpPr>
        <p:spPr bwMode="auto">
          <a:xfrm>
            <a:off x="1257300" y="2695575"/>
            <a:ext cx="331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400" b="1" i="1">
                <a:solidFill>
                  <a:schemeClr val="bg1"/>
                </a:solidFill>
                <a:latin typeface="Times New Roman" pitchFamily="18" charset="0"/>
                <a:cs typeface="Times New Roman" pitchFamily="18" charset="0"/>
              </a:rPr>
              <a:t>V</a:t>
            </a:r>
          </a:p>
        </p:txBody>
      </p:sp>
      <p:sp>
        <p:nvSpPr>
          <p:cNvPr id="20486" name="TextBox 5"/>
          <p:cNvSpPr txBox="1">
            <a:spLocks noChangeArrowheads="1"/>
          </p:cNvSpPr>
          <p:nvPr/>
        </p:nvSpPr>
        <p:spPr bwMode="auto">
          <a:xfrm>
            <a:off x="3740150" y="2732088"/>
            <a:ext cx="331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400" b="1" i="1">
                <a:solidFill>
                  <a:schemeClr val="bg1"/>
                </a:solidFill>
                <a:latin typeface="Times New Roman" pitchFamily="18" charset="0"/>
                <a:cs typeface="Times New Roman" pitchFamily="18" charset="0"/>
              </a:rPr>
              <a:t>V</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9089</TotalTime>
  <Words>3811</Words>
  <Application>Microsoft Macintosh PowerPoint</Application>
  <PresentationFormat>On-screen Show (16:9)</PresentationFormat>
  <Paragraphs>452</Paragraphs>
  <Slides>66</Slides>
  <Notes>66</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Series and parallel resistances</vt:lpstr>
      <vt:lpstr>Objectives</vt:lpstr>
      <vt:lpstr>Assessment</vt:lpstr>
      <vt:lpstr>Assessment</vt:lpstr>
      <vt:lpstr>Assessment</vt:lpstr>
      <vt:lpstr>Physics terms</vt:lpstr>
      <vt:lpstr>Equations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Assessment</vt:lpstr>
      <vt:lpstr>Assessment</vt:lpstr>
      <vt:lpstr>Assessment</vt:lpstr>
      <vt:lpstr>Assessment</vt:lpstr>
      <vt:lpstr>Assessment</vt:lpstr>
      <vt:lpstr>Assessment</vt:lpstr>
      <vt:lpstr>Assessment</vt:lpstr>
      <vt:lpstr>Assessment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Physics of Renewable Energy</dc:title>
  <dc:creator>Tom Hsu</dc:creator>
  <cp:lastModifiedBy>Freda Husic</cp:lastModifiedBy>
  <cp:revision>383</cp:revision>
  <cp:lastPrinted>2014-10-13T17:54:19Z</cp:lastPrinted>
  <dcterms:created xsi:type="dcterms:W3CDTF">2012-04-26T12:12:02Z</dcterms:created>
  <dcterms:modified xsi:type="dcterms:W3CDTF">2017-05-12T20:16:58Z</dcterms:modified>
</cp:coreProperties>
</file>