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523" r:id="rId2"/>
    <p:sldId id="315" r:id="rId3"/>
    <p:sldId id="548" r:id="rId4"/>
    <p:sldId id="561" r:id="rId5"/>
    <p:sldId id="562" r:id="rId6"/>
    <p:sldId id="525" r:id="rId7"/>
    <p:sldId id="560" r:id="rId8"/>
    <p:sldId id="563" r:id="rId9"/>
    <p:sldId id="404" r:id="rId10"/>
    <p:sldId id="564" r:id="rId11"/>
    <p:sldId id="578" r:id="rId12"/>
    <p:sldId id="565" r:id="rId13"/>
    <p:sldId id="568" r:id="rId14"/>
    <p:sldId id="567" r:id="rId15"/>
    <p:sldId id="574" r:id="rId16"/>
    <p:sldId id="575" r:id="rId17"/>
    <p:sldId id="577" r:id="rId18"/>
    <p:sldId id="576" r:id="rId19"/>
    <p:sldId id="569" r:id="rId20"/>
    <p:sldId id="570" r:id="rId21"/>
    <p:sldId id="571" r:id="rId22"/>
    <p:sldId id="573" r:id="rId23"/>
    <p:sldId id="572" r:id="rId24"/>
    <p:sldId id="536" r:id="rId25"/>
    <p:sldId id="593" r:id="rId26"/>
    <p:sldId id="579" r:id="rId27"/>
    <p:sldId id="559" r:id="rId28"/>
    <p:sldId id="580" r:id="rId29"/>
    <p:sldId id="594" r:id="rId30"/>
    <p:sldId id="595" r:id="rId31"/>
    <p:sldId id="581" r:id="rId32"/>
    <p:sldId id="582" r:id="rId33"/>
    <p:sldId id="583" r:id="rId34"/>
    <p:sldId id="584" r:id="rId35"/>
    <p:sldId id="585" r:id="rId36"/>
    <p:sldId id="586" r:id="rId37"/>
    <p:sldId id="587" r:id="rId38"/>
    <p:sldId id="588" r:id="rId39"/>
    <p:sldId id="589" r:id="rId40"/>
    <p:sldId id="590" r:id="rId41"/>
    <p:sldId id="591" r:id="rId42"/>
    <p:sldId id="592" r:id="rId43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57">
          <p15:clr>
            <a:srgbClr val="A4A3A4"/>
          </p15:clr>
        </p15:guide>
        <p15:guide id="2" pos="21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 Hanna" initials="JH" lastIdx="4" clrIdx="0"/>
  <p:cmAuthor id="2" name="Jeffrey Plank" initials="J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AE63"/>
    <a:srgbClr val="F7BB6B"/>
    <a:srgbClr val="25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463" autoAdjust="0"/>
  </p:normalViewPr>
  <p:slideViewPr>
    <p:cSldViewPr snapToGrid="0" snapToObjects="1" showGuides="1">
      <p:cViewPr>
        <p:scale>
          <a:sx n="125" d="100"/>
          <a:sy n="125" d="100"/>
        </p:scale>
        <p:origin x="-400" y="-304"/>
      </p:cViewPr>
      <p:guideLst>
        <p:guide orient="horz" pos="457"/>
        <p:guide pos="21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commentAuthors" Target="commentAuthors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CC3CBC6-0E35-4264-9545-D39A5720710B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9FCDEE0-ACAC-4352-A522-FB983C24AC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1158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1B24B67-4518-43E1-A296-72C035CEB4E3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592381E-79B0-4E44-8603-5CA5A01D58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4955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9FE7361-CCE3-4E72-9BA6-B766D52F7FCB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727217B-2882-48C1-98C2-0A084B421A6B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5898C31-5C91-4342-AFDE-87153073DD7B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471E948-5EA5-4F6A-AC45-D0E7E8E6B895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4718395-3AAE-47B3-AB99-CB6EACB84C3E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65063CA-3B59-43D5-A7D6-4E732509A3A3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67CB379-9CA9-4D78-BD5A-238AF130EE2F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99F0FD3-DA6A-49C2-A6A3-0F22229983AD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F5F5625-7E09-4DDA-A69A-6E71435FA9C7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E2E1F42-1DC1-49F7-93B6-A073AAEBF996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6B45376-A86F-431C-B266-63ACB1FEFB0E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F000DB0-35D5-4AB3-B160-E890A16A367E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5D546C4-AD00-407E-997A-5DBD84609DD3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98E9290-292C-4674-B76C-5484414D8A96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1D5D25E-2764-4E12-87DB-9E25B28EAA2D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3D660C1-C57B-418A-BA43-72AB83F72221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62100AF-DF47-4D10-B386-1611793E9AF0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24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CD11D67-8752-4DD9-8732-D51F90B9BCD0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1487DD2-E6E5-40E6-A849-F6754A29DFFE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2EC0E8D-5679-4D14-A90A-BDB6FC0348F7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DA26EE9-EBD3-4E80-ADC1-7D73443B61A0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26E3BBC-BB95-40C6-8086-52519985EE5A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F32A541-64C5-4DB4-BD02-F29B394307BB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8BB3867-85B8-4063-BDF9-6F7FAB0E7862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68CF9FA-A500-4907-9274-1E190E4DD6B4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Groups will need to borrow a second 10</a:t>
            </a:r>
            <a:r>
              <a:rPr lang="el-GR" altLang="en-US" dirty="0" smtClean="0"/>
              <a:t>Ω</a:t>
            </a:r>
            <a:r>
              <a:rPr lang="en-US" altLang="en-US" dirty="0" smtClean="0"/>
              <a:t> resistor module from another group for the 10</a:t>
            </a:r>
            <a:r>
              <a:rPr lang="el-GR" altLang="en-US" dirty="0" smtClean="0"/>
              <a:t>Ω</a:t>
            </a:r>
            <a:r>
              <a:rPr lang="en-US" altLang="en-US" dirty="0" smtClean="0"/>
              <a:t> - 10</a:t>
            </a:r>
            <a:r>
              <a:rPr lang="el-GR" altLang="en-US" dirty="0" smtClean="0"/>
              <a:t>Ω</a:t>
            </a:r>
            <a:r>
              <a:rPr lang="en-US" altLang="en-US" dirty="0" smtClean="0"/>
              <a:t> combination, as the circuit kit only</a:t>
            </a:r>
            <a:r>
              <a:rPr lang="en-US" altLang="en-US" baseline="0" dirty="0" smtClean="0"/>
              <a:t> comes with one.</a:t>
            </a:r>
            <a:endParaRPr lang="en-US" altLang="en-US" dirty="0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F4EB9E3-5143-4AEE-8AE9-BEA844F03162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DDE2415-DD21-439A-B97B-63A11717AEA6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33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84DC8DC-C6F1-4B27-8DE2-3D62B427FA18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4B77526-8BFF-41FA-82F6-72CF09B2A0C6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35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8264F4C-79F6-46C5-B702-AFC660D98FC0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EF5EBFE-B769-4ECD-AAAE-14F3C590CFC4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37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265C8D9-4017-41B9-947C-06EB38D9AA11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38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3229946-2048-48E2-9778-13348EB5C06A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39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CDC15A8-C796-435D-81C6-25FF4440381D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28E9539-2C2C-4862-9D44-F2DD10DE7826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40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CD9458A-BA2C-4C98-9E61-B777DB316A5E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8B9DA8E-011F-4B9B-80F3-38C9A0994525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A42A412-3037-4CB4-B663-977F9959CEBC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F68A303-386F-47FD-9888-59F93D03279C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A99399B-6C23-4A00-8F03-04D0E0BD2F32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E4B06EC-31DF-47F4-A408-03ADDC033AB8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60BE806-823E-4A6D-9F0A-4C270A73115F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FCB5E-6211-429B-B7EB-8A26E69C2E78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5DC8F-2929-4AEA-B89F-CDD417932B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43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F4233-851D-4132-89D9-81E4DCEBCAC4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E9B47-ACEB-4F7F-BEF0-9964F59FA6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998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F279E-EB28-4570-9661-7FFC08CF9EA2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5FD78-3C12-4B38-83C2-00081CCB06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829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AD8AD-3EF0-421D-8072-B2A3E059393C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B66F1-7639-4114-9C33-673E8561EC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9672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483F7-852C-4AC4-ACDF-CF8D50E6E222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BCD20-7142-4B95-A84B-4BDAD313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55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24493-FEA8-4E71-ADEE-6C984B4F3051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CF834-8D76-4D24-8A08-DFCEF6AD0C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940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2DE34-0A54-4B42-BBE9-3660876E51D9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65B54-DB95-4957-80D4-8A11324469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32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6E40-9116-4A65-AF64-FB8ED5F7CBE9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D0050-14FB-465D-8242-96BF6046E0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90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8D828-A0FB-49D2-A821-437602AFD095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86BAA-BC38-41D6-95EC-2732EAB952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145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B6AC5-2239-4AE3-B538-04DA0ADC3DA3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7316A-66B5-4088-8DF7-BEA72C1B8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379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34485-E14E-4C8A-8ADC-23FBB11EB942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BF045-1DB1-4E04-A222-1B58B00535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280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EC4FF4F-0B62-4B6D-863B-ECE04F8F68C7}" type="datetime1">
              <a:rPr lang="en-US" altLang="en-US"/>
              <a:pPr>
                <a:defRPr/>
              </a:pPr>
              <a:t>5/15/17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6D5DAA-F95F-481E-A1B0-1CFE8DF43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MS PGothic" panose="020B0600070205080204" pitchFamily="34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MS PGothic" panose="020B0600070205080204" pitchFamily="34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6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8.png"/><Relationship Id="rId5" Type="http://schemas.openxmlformats.org/officeDocument/2006/relationships/image" Target="../media/image17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1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9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6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38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8.png"/><Relationship Id="rId5" Type="http://schemas.openxmlformats.org/officeDocument/2006/relationships/image" Target="../media/image38.png"/><Relationship Id="rId6" Type="http://schemas.openxmlformats.org/officeDocument/2006/relationships/image" Target="../media/image40.pn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8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ompoundCircui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413" y="1588550"/>
            <a:ext cx="3124200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381000"/>
            <a:ext cx="5819775" cy="21907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sz="5400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Compound circuits</a:t>
            </a:r>
          </a:p>
        </p:txBody>
      </p:sp>
      <p:pic>
        <p:nvPicPr>
          <p:cNvPr id="410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1663"/>
            <a:ext cx="91440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7827962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How do you find the 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R</a:t>
            </a:r>
            <a:r>
              <a:rPr lang="en-US" sz="1800" b="1" i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eq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rgbClr val="254061"/>
                </a:solidFill>
              </a:rPr>
              <a:t>of a compound circuit?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You need to take it step by step. </a:t>
            </a:r>
            <a:r>
              <a:rPr lang="en-US" sz="1800" b="1" dirty="0" smtClean="0">
                <a:solidFill>
                  <a:srgbClr val="254061"/>
                </a:solidFill>
              </a:rPr>
              <a:t>What </a:t>
            </a:r>
            <a:r>
              <a:rPr lang="en-US" sz="1800" b="1" dirty="0" smtClean="0">
                <a:solidFill>
                  <a:srgbClr val="254061"/>
                </a:solidFill>
              </a:rPr>
              <a:t>should you do first? 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C</a:t>
            </a: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ompound circuit </a:t>
            </a:r>
            <a:r>
              <a:rPr lang="en-US" i="1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R</a:t>
            </a:r>
            <a:r>
              <a:rPr lang="en-US" i="1" baseline="-25000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eq</a:t>
            </a:r>
            <a:endParaRPr lang="en-US" dirty="0" smtClean="0">
              <a:solidFill>
                <a:srgbClr val="254061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22532" name="Picture 6" descr="CompoundCircuitsExampl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 descr="CompoundCircuitsExampl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34496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Start by identifying resistors that are </a:t>
            </a:r>
            <a:r>
              <a:rPr lang="en-US" altLang="en-US" sz="1800" b="1" i="1">
                <a:solidFill>
                  <a:srgbClr val="254061"/>
                </a:solidFill>
              </a:rPr>
              <a:t>simply in series </a:t>
            </a:r>
            <a:r>
              <a:rPr lang="en-US" altLang="en-US" sz="1800" b="1">
                <a:solidFill>
                  <a:srgbClr val="254061"/>
                </a:solidFill>
              </a:rPr>
              <a:t>or </a:t>
            </a:r>
            <a:r>
              <a:rPr lang="en-US" altLang="en-US" sz="1800" b="1" i="1">
                <a:solidFill>
                  <a:srgbClr val="254061"/>
                </a:solidFill>
              </a:rPr>
              <a:t>simply in parallel</a:t>
            </a:r>
            <a:r>
              <a:rPr lang="en-US" altLang="en-US" sz="1800" b="1">
                <a:solidFill>
                  <a:srgbClr val="254061"/>
                </a:solidFill>
              </a:rPr>
              <a:t>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C</a:t>
            </a: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ompound circuit </a:t>
            </a:r>
            <a:r>
              <a:rPr lang="en-US" i="1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R</a:t>
            </a:r>
            <a:r>
              <a:rPr lang="en-US" i="1" baseline="-25000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eq</a:t>
            </a:r>
            <a:endParaRPr lang="en-US" dirty="0" smtClean="0">
              <a:solidFill>
                <a:srgbClr val="254061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34496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Start by identifying resistors that are </a:t>
            </a:r>
            <a:r>
              <a:rPr lang="en-US" altLang="en-US" sz="1800" b="1" i="1">
                <a:solidFill>
                  <a:srgbClr val="254061"/>
                </a:solidFill>
              </a:rPr>
              <a:t>simply in series </a:t>
            </a:r>
            <a:r>
              <a:rPr lang="en-US" altLang="en-US" sz="1800" b="1">
                <a:solidFill>
                  <a:srgbClr val="254061"/>
                </a:solidFill>
              </a:rPr>
              <a:t>or </a:t>
            </a:r>
            <a:r>
              <a:rPr lang="en-US" altLang="en-US" sz="1800" b="1" i="1">
                <a:solidFill>
                  <a:srgbClr val="254061"/>
                </a:solidFill>
              </a:rPr>
              <a:t>simply in parallel</a:t>
            </a:r>
            <a:r>
              <a:rPr lang="en-US" altLang="en-US" sz="1800" b="1">
                <a:solidFill>
                  <a:srgbClr val="254061"/>
                </a:solidFill>
              </a:rPr>
              <a:t>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</p:txBody>
      </p:sp>
      <p:pic>
        <p:nvPicPr>
          <p:cNvPr id="26627" name="Picture 6" descr="CompoundCircuitsExampl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4479925" y="2068513"/>
            <a:ext cx="327183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The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10-Ω </a:t>
            </a:r>
            <a:r>
              <a:rPr lang="en-US" altLang="en-US" sz="1800" b="1" dirty="0">
                <a:solidFill>
                  <a:srgbClr val="254061"/>
                </a:solidFill>
              </a:rPr>
              <a:t>and 15-Ω resistors are simply in parallel.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Find the </a:t>
            </a:r>
            <a:r>
              <a:rPr lang="en-US" altLang="en-US" sz="1800" b="1" i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 dirty="0">
                <a:solidFill>
                  <a:srgbClr val="25406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800" b="1" dirty="0">
                <a:solidFill>
                  <a:srgbClr val="254061"/>
                </a:solidFill>
                <a:cs typeface="Times New Roman" panose="02020603050405020304" pitchFamily="18" charset="0"/>
              </a:rPr>
              <a:t>for this section of the circuit:   </a:t>
            </a:r>
          </a:p>
        </p:txBody>
      </p:sp>
      <p:sp>
        <p:nvSpPr>
          <p:cNvPr id="8" name="Oval 7"/>
          <p:cNvSpPr/>
          <p:nvPr/>
        </p:nvSpPr>
        <p:spPr>
          <a:xfrm>
            <a:off x="1177925" y="3255963"/>
            <a:ext cx="2322513" cy="955675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C</a:t>
            </a: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ompound circuit </a:t>
            </a:r>
            <a:r>
              <a:rPr lang="en-US" i="1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R</a:t>
            </a:r>
            <a:r>
              <a:rPr lang="en-US" i="1" baseline="-25000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eq</a:t>
            </a:r>
            <a:endParaRPr lang="en-US" dirty="0" smtClean="0">
              <a:solidFill>
                <a:srgbClr val="254061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336925" y="2582863"/>
            <a:ext cx="1143000" cy="89217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632" name="Picture 14" descr="Screen shot 2014-07-14 at 1.50.1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3690938"/>
            <a:ext cx="28606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CompoundCircuits1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2503488"/>
            <a:ext cx="229870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6" descr="CompoundCircuitsExample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1177925" y="3255963"/>
            <a:ext cx="2322513" cy="955675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25406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500438" y="3735388"/>
            <a:ext cx="1498600" cy="1587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78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77930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Replace the parallel resistors with their equivalent resistance:  6 Ω.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What’s the next step?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C</a:t>
            </a: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ompound circuit </a:t>
            </a:r>
            <a:r>
              <a:rPr lang="en-US" i="1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R</a:t>
            </a:r>
            <a:r>
              <a:rPr lang="en-US" i="1" baseline="-25000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eq</a:t>
            </a:r>
            <a:endParaRPr lang="en-US" dirty="0" smtClean="0">
              <a:solidFill>
                <a:srgbClr val="254061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59959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Next:  combine the two resistors in series: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The </a:t>
            </a:r>
            <a:r>
              <a:rPr lang="en-US" altLang="en-US" sz="1800" b="1" i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>
                <a:solidFill>
                  <a:srgbClr val="25406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solidFill>
                  <a:srgbClr val="254061"/>
                </a:solidFill>
                <a:cs typeface="Times New Roman" panose="02020603050405020304" pitchFamily="18" charset="0"/>
              </a:rPr>
              <a:t>of this circuit is 26 Ω.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  <a:cs typeface="Times New Roman" panose="02020603050405020304" pitchFamily="18" charset="0"/>
            </a:endParaRPr>
          </a:p>
        </p:txBody>
      </p:sp>
      <p:pic>
        <p:nvPicPr>
          <p:cNvPr id="30723" name="Picture 1" descr="CompoundCircuits1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2503488"/>
            <a:ext cx="229870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6" descr="CompoundCircuitsExample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" descr="CompoundCircuits1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535238"/>
            <a:ext cx="261778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4" descr="Screen shot 2014-07-14 at 1.51.3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8" y="1150938"/>
            <a:ext cx="3005137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5040313" y="2505075"/>
            <a:ext cx="965200" cy="1744663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C</a:t>
            </a: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ompound circuit </a:t>
            </a:r>
            <a:r>
              <a:rPr lang="en-US" i="1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R</a:t>
            </a:r>
            <a:r>
              <a:rPr lang="en-US" i="1" baseline="-25000" dirty="0">
                <a:solidFill>
                  <a:srgbClr val="254061"/>
                </a:solidFill>
                <a:latin typeface="Times New Roman"/>
                <a:ea typeface="ＭＳ Ｐゴシック" pitchFamily="34" charset="-128"/>
                <a:cs typeface="Times New Roman"/>
              </a:rPr>
              <a:t>eq</a:t>
            </a:r>
            <a:endParaRPr lang="en-US" dirty="0" smtClean="0">
              <a:solidFill>
                <a:srgbClr val="254061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005513" y="3051175"/>
            <a:ext cx="1727200" cy="29210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1177925" y="3255963"/>
            <a:ext cx="2322513" cy="955675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25406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500438" y="3735388"/>
            <a:ext cx="1498600" cy="1587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8539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This circuit has an </a:t>
            </a:r>
            <a:r>
              <a:rPr lang="en-US" altLang="en-US" sz="1800" b="1" i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 dirty="0">
                <a:solidFill>
                  <a:srgbClr val="25406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800" b="1" dirty="0">
                <a:solidFill>
                  <a:srgbClr val="254061"/>
                </a:solidFill>
                <a:cs typeface="Times New Roman" panose="02020603050405020304" pitchFamily="18" charset="0"/>
              </a:rPr>
              <a:t>of 26 Ω and a 90-volt battery.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Analyzing compound circuits</a:t>
            </a:r>
          </a:p>
        </p:txBody>
      </p:sp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247650" y="2897188"/>
            <a:ext cx="854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V</a:t>
            </a:r>
          </a:p>
        </p:txBody>
      </p:sp>
      <p:pic>
        <p:nvPicPr>
          <p:cNvPr id="32773" name="Picture 15" descr="CompoundCircuitsExampl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3684588" y="1746250"/>
            <a:ext cx="4943475" cy="17541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What is the current through the battery?  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8539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This circuit has an </a:t>
            </a:r>
            <a:r>
              <a:rPr lang="en-US" altLang="en-US" sz="1800" b="1" i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>
                <a:solidFill>
                  <a:srgbClr val="25406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solidFill>
                  <a:srgbClr val="254061"/>
                </a:solidFill>
                <a:cs typeface="Times New Roman" panose="02020603050405020304" pitchFamily="18" charset="0"/>
              </a:rPr>
              <a:t>of 26 Ω and a 90-volt battery.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Analyzing compound circuits</a:t>
            </a: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3684588" y="1746250"/>
            <a:ext cx="4943475" cy="17541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What is the current through the battery?  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</a:t>
            </a:r>
          </a:p>
        </p:txBody>
      </p:sp>
      <p:sp>
        <p:nvSpPr>
          <p:cNvPr id="34821" name="TextBox 4"/>
          <p:cNvSpPr txBox="1">
            <a:spLocks noChangeArrowheads="1"/>
          </p:cNvSpPr>
          <p:nvPr/>
        </p:nvSpPr>
        <p:spPr bwMode="auto">
          <a:xfrm>
            <a:off x="247650" y="2897188"/>
            <a:ext cx="854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V</a:t>
            </a:r>
          </a:p>
        </p:txBody>
      </p:sp>
      <p:pic>
        <p:nvPicPr>
          <p:cNvPr id="34822" name="Picture 15" descr="CompoundCircuitsExampl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16" descr="Screen shot 2014-07-14 at 2.49.5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88" y="2200275"/>
            <a:ext cx="30924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475413" y="2279650"/>
            <a:ext cx="985837" cy="611188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989013" y="2085975"/>
            <a:ext cx="854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A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057275" y="2581275"/>
            <a:ext cx="677863" cy="0"/>
          </a:xfrm>
          <a:prstGeom prst="straightConnector1">
            <a:avLst/>
          </a:prstGeom>
          <a:ln w="3810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62363" y="3297238"/>
            <a:ext cx="42179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Rank order the current flow through the resistors, from most to least.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8539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This circuit has an </a:t>
            </a:r>
            <a:r>
              <a:rPr lang="en-US" altLang="en-US" sz="1800" b="1" i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>
                <a:solidFill>
                  <a:srgbClr val="25406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solidFill>
                  <a:srgbClr val="254061"/>
                </a:solidFill>
                <a:cs typeface="Times New Roman" panose="02020603050405020304" pitchFamily="18" charset="0"/>
              </a:rPr>
              <a:t>of 26 Ω and a 90-volt battery.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Analyzing compound circuits</a:t>
            </a: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3684588" y="1746250"/>
            <a:ext cx="4943475" cy="17541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What is the current through the battery?  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</a:t>
            </a:r>
          </a:p>
        </p:txBody>
      </p:sp>
      <p:sp>
        <p:nvSpPr>
          <p:cNvPr id="36869" name="TextBox 4"/>
          <p:cNvSpPr txBox="1">
            <a:spLocks noChangeArrowheads="1"/>
          </p:cNvSpPr>
          <p:nvPr/>
        </p:nvSpPr>
        <p:spPr bwMode="auto">
          <a:xfrm>
            <a:off x="247650" y="2897188"/>
            <a:ext cx="854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V</a:t>
            </a:r>
          </a:p>
        </p:txBody>
      </p:sp>
      <p:pic>
        <p:nvPicPr>
          <p:cNvPr id="36870" name="Picture 15" descr="CompoundCircuitsExampl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16" descr="Screen shot 2014-07-14 at 2.49.5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88" y="2200275"/>
            <a:ext cx="30924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475413" y="2279650"/>
            <a:ext cx="985837" cy="611188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6873" name="TextBox 9"/>
          <p:cNvSpPr txBox="1">
            <a:spLocks noChangeArrowheads="1"/>
          </p:cNvSpPr>
          <p:nvPr/>
        </p:nvSpPr>
        <p:spPr bwMode="auto">
          <a:xfrm>
            <a:off x="989013" y="2085975"/>
            <a:ext cx="854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A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057275" y="2581275"/>
            <a:ext cx="677863" cy="0"/>
          </a:xfrm>
          <a:prstGeom prst="straightConnector1">
            <a:avLst/>
          </a:prstGeom>
          <a:ln w="3810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62363" y="3297238"/>
            <a:ext cx="42179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Rank order the current flow through the resistors, from most to least.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27438" y="3970338"/>
            <a:ext cx="42529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Discuss your answer with the person next to you.  Do you agree?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8539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This circuit has an </a:t>
            </a:r>
            <a:r>
              <a:rPr lang="en-US" altLang="en-US" sz="1800" b="1" i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>
                <a:solidFill>
                  <a:srgbClr val="25406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solidFill>
                  <a:srgbClr val="254061"/>
                </a:solidFill>
                <a:cs typeface="Times New Roman" panose="02020603050405020304" pitchFamily="18" charset="0"/>
              </a:rPr>
              <a:t>of 26 Ω and a 90-volt battery.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Analyzing compound circuits</a:t>
            </a:r>
          </a:p>
        </p:txBody>
      </p:sp>
      <p:sp>
        <p:nvSpPr>
          <p:cNvPr id="38916" name="TextBox 4"/>
          <p:cNvSpPr txBox="1">
            <a:spLocks noChangeArrowheads="1"/>
          </p:cNvSpPr>
          <p:nvPr/>
        </p:nvSpPr>
        <p:spPr bwMode="auto">
          <a:xfrm>
            <a:off x="247650" y="2897188"/>
            <a:ext cx="854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V</a:t>
            </a:r>
          </a:p>
        </p:txBody>
      </p:sp>
      <p:pic>
        <p:nvPicPr>
          <p:cNvPr id="38917" name="Picture 15" descr="CompoundCircuitsExampl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684588" y="1746250"/>
            <a:ext cx="4943475" cy="17541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What is the current through the battery?  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</a:t>
            </a:r>
          </a:p>
        </p:txBody>
      </p:sp>
      <p:pic>
        <p:nvPicPr>
          <p:cNvPr id="38919" name="Picture 9" descr="Screen shot 2014-07-14 at 2.49.5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88" y="2200275"/>
            <a:ext cx="30924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6475413" y="2279650"/>
            <a:ext cx="985837" cy="611188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62363" y="3297238"/>
            <a:ext cx="421798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Rank order the current flow through the resistors, from most to least.</a:t>
            </a:r>
          </a:p>
          <a:p>
            <a:pPr eaLnBrk="1" hangingPunct="1"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8922" name="Picture 5" descr="Screen shot 2014-07-14 at 3.07.0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8" y="4113213"/>
            <a:ext cx="4691062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3" name="TextBox 18"/>
          <p:cNvSpPr txBox="1">
            <a:spLocks noChangeArrowheads="1"/>
          </p:cNvSpPr>
          <p:nvPr/>
        </p:nvSpPr>
        <p:spPr bwMode="auto">
          <a:xfrm>
            <a:off x="989013" y="2085975"/>
            <a:ext cx="854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A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057275" y="2581275"/>
            <a:ext cx="677863" cy="0"/>
          </a:xfrm>
          <a:prstGeom prst="straightConnector1">
            <a:avLst/>
          </a:prstGeom>
          <a:ln w="3810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Another example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79925" y="2068513"/>
            <a:ext cx="3313113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Hint:  which resistors are simply in series or parallel?  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4605337" cy="9239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What is the first step for finding the 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R</a:t>
            </a:r>
            <a:r>
              <a:rPr lang="en-US" sz="1800" b="1" i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eq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for this circuit of four resistors?  </a:t>
            </a:r>
            <a:endParaRPr lang="en-US" sz="1800" b="1" dirty="0" smtClean="0">
              <a:solidFill>
                <a:srgbClr val="254061"/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pic>
        <p:nvPicPr>
          <p:cNvPr id="40965" name="Picture 14" descr="CompoundCircuitsExample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2392363"/>
            <a:ext cx="25146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Objectives</a:t>
            </a:r>
          </a:p>
        </p:txBody>
      </p:sp>
      <p:sp>
        <p:nvSpPr>
          <p:cNvPr id="17410" name="Content Placeholder 2"/>
          <p:cNvSpPr txBox="1">
            <a:spLocks/>
          </p:cNvSpPr>
          <p:nvPr/>
        </p:nvSpPr>
        <p:spPr bwMode="auto">
          <a:xfrm>
            <a:off x="590550" y="1165225"/>
            <a:ext cx="5484813" cy="26273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Identify compound circuits.</a:t>
            </a:r>
          </a:p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Calculate the equivalent resistance of a compound circuit.</a:t>
            </a:r>
          </a:p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Predict relative bulb brightnesses in a compound circuit.</a:t>
            </a: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2000" b="1" dirty="0" smtClean="0">
              <a:solidFill>
                <a:schemeClr val="bg1"/>
              </a:solidFill>
            </a:endParaRPr>
          </a:p>
        </p:txBody>
      </p:sp>
      <p:pic>
        <p:nvPicPr>
          <p:cNvPr id="6148" name="Picture 8" descr="Screen shot 2014-07-14 at 11.49.0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668463"/>
            <a:ext cx="317500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4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6" descr="CompoundCircuitsExample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2392363"/>
            <a:ext cx="25146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1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4605337" cy="1477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What is the first step for finding the 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R</a:t>
            </a:r>
            <a:r>
              <a:rPr lang="en-US" sz="1800" b="1" i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eq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for this circuit of four resistors? 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Another example</a:t>
            </a:r>
          </a:p>
        </p:txBody>
      </p:sp>
      <p:sp>
        <p:nvSpPr>
          <p:cNvPr id="5" name="Oval 4"/>
          <p:cNvSpPr/>
          <p:nvPr/>
        </p:nvSpPr>
        <p:spPr>
          <a:xfrm>
            <a:off x="928688" y="2527300"/>
            <a:ext cx="1016000" cy="1443038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43014" name="TextBox 5"/>
          <p:cNvSpPr txBox="1">
            <a:spLocks noChangeArrowheads="1"/>
          </p:cNvSpPr>
          <p:nvPr/>
        </p:nvSpPr>
        <p:spPr bwMode="auto">
          <a:xfrm>
            <a:off x="4479925" y="2068513"/>
            <a:ext cx="327183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The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5-Ω </a:t>
            </a:r>
            <a:r>
              <a:rPr lang="en-US" altLang="en-US" sz="1800" b="1" dirty="0">
                <a:solidFill>
                  <a:srgbClr val="254061"/>
                </a:solidFill>
              </a:rPr>
              <a:t>and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10-Ω </a:t>
            </a:r>
            <a:r>
              <a:rPr lang="en-US" altLang="en-US" sz="1800" b="1" dirty="0">
                <a:solidFill>
                  <a:srgbClr val="254061"/>
                </a:solidFill>
              </a:rPr>
              <a:t>resistors are simply in series.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Replace this section of the circuit with its </a:t>
            </a:r>
            <a:r>
              <a:rPr lang="en-US" altLang="en-US" sz="1800" b="1" i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dirty="0">
                <a:solidFill>
                  <a:srgbClr val="254061"/>
                </a:solidFill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3015" name="Picture 7" descr="Screen shot 2014-07-14 at 2.26.2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25" y="3783013"/>
            <a:ext cx="3024188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6" descr="CompoundCircuitsExample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2392363"/>
            <a:ext cx="25146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1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6834187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What is the next step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? 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  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Another example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44688" y="3405188"/>
            <a:ext cx="1804987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062" name="Picture 14" descr="CompoundCircuits2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888" y="2382838"/>
            <a:ext cx="2151062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7"/>
          <p:cNvSpPr/>
          <p:nvPr/>
        </p:nvSpPr>
        <p:spPr>
          <a:xfrm>
            <a:off x="928688" y="2527300"/>
            <a:ext cx="1016000" cy="1443038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5" descr="CompoundCircuits2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888" y="2382838"/>
            <a:ext cx="2151062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5734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The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15-Ω </a:t>
            </a:r>
            <a:r>
              <a:rPr lang="en-US" altLang="en-US" sz="1800" b="1" dirty="0">
                <a:solidFill>
                  <a:srgbClr val="254061"/>
                </a:solidFill>
              </a:rPr>
              <a:t>and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20-Ω </a:t>
            </a:r>
            <a:r>
              <a:rPr lang="en-US" altLang="en-US" sz="1800" b="1" dirty="0">
                <a:solidFill>
                  <a:srgbClr val="254061"/>
                </a:solidFill>
              </a:rPr>
              <a:t>resistors are in parallel.  Replace this section of the circuit with its </a:t>
            </a:r>
            <a:r>
              <a:rPr lang="en-US" altLang="en-US" sz="1800" b="1" i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dirty="0">
                <a:solidFill>
                  <a:srgbClr val="254061"/>
                </a:solidFill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Another example</a:t>
            </a:r>
          </a:p>
        </p:txBody>
      </p:sp>
      <p:pic>
        <p:nvPicPr>
          <p:cNvPr id="47109" name="Picture 2" descr="CompoundCircuits2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25" y="2392363"/>
            <a:ext cx="162242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3632200" y="2767013"/>
            <a:ext cx="1741488" cy="1054100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314950" y="3275013"/>
            <a:ext cx="863600" cy="18415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112" name="Picture 9" descr="Screen shot 2014-07-14 at 2.28.5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675" y="1122363"/>
            <a:ext cx="285432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3" name="Picture 14" descr="CompoundCircuitsExample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2392363"/>
            <a:ext cx="25146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7335838" y="3275013"/>
            <a:ext cx="1674812" cy="6461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What is the next step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?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5514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The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8.6-Ω </a:t>
            </a:r>
            <a:r>
              <a:rPr lang="en-US" altLang="en-US" sz="1800" b="1" dirty="0">
                <a:solidFill>
                  <a:srgbClr val="254061"/>
                </a:solidFill>
              </a:rPr>
              <a:t>and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30-Ω </a:t>
            </a:r>
            <a:r>
              <a:rPr lang="en-US" altLang="en-US" sz="1800" b="1" dirty="0">
                <a:solidFill>
                  <a:srgbClr val="254061"/>
                </a:solidFill>
              </a:rPr>
              <a:t>resistors are in series.  Replace them with their </a:t>
            </a:r>
            <a:r>
              <a:rPr lang="en-US" altLang="en-US" sz="1800" b="1" i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 dirty="0">
                <a:solidFill>
                  <a:srgbClr val="254061"/>
                </a:solidFill>
                <a:cs typeface="Times New Roman" panose="02020603050405020304" pitchFamily="18" charset="0"/>
              </a:rPr>
              <a:t>.</a:t>
            </a:r>
            <a:r>
              <a:rPr lang="en-US" altLang="en-US" sz="1800" b="1" dirty="0">
                <a:solidFill>
                  <a:srgbClr val="254061"/>
                </a:solidFill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4994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Another example</a:t>
            </a:r>
          </a:p>
        </p:txBody>
      </p:sp>
      <p:pic>
        <p:nvPicPr>
          <p:cNvPr id="49156" name="Picture 2" descr="CompoundCircuits2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25" y="2392363"/>
            <a:ext cx="162242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3" descr="CompoundCircuits2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38" y="2425700"/>
            <a:ext cx="2024062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6119813" y="2786063"/>
            <a:ext cx="1120775" cy="1651000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240588" y="3656013"/>
            <a:ext cx="733425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160" name="Picture 12" descr="CompoundCircuitsExample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2392363"/>
            <a:ext cx="25146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1" name="Picture 13" descr="CompoundCircuits2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888" y="2382838"/>
            <a:ext cx="2151062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2" name="TextBox 4"/>
          <p:cNvSpPr txBox="1">
            <a:spLocks noChangeArrowheads="1"/>
          </p:cNvSpPr>
          <p:nvPr/>
        </p:nvSpPr>
        <p:spPr bwMode="auto">
          <a:xfrm>
            <a:off x="5322888" y="1617663"/>
            <a:ext cx="36083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</a:rPr>
              <a:t>The </a:t>
            </a:r>
            <a:r>
              <a:rPr lang="en-US" altLang="en-US" sz="1800" b="1" i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>
                <a:solidFill>
                  <a:srgbClr val="8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solidFill>
                  <a:srgbClr val="800000"/>
                </a:solidFill>
                <a:cs typeface="Times New Roman" panose="02020603050405020304" pitchFamily="18" charset="0"/>
              </a:rPr>
              <a:t>of the circuit is 39 Ω.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5000" y="1516063"/>
            <a:ext cx="2868613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In Investigation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17F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you will build a compound circuit of three identical lamps.  </a:t>
            </a:r>
          </a:p>
          <a:p>
            <a:pPr eaLnBrk="1" hangingPunct="1"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Can you correctly predict the relative bulb brightness?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8174038" cy="112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Investigation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91" y="868680"/>
            <a:ext cx="4802747" cy="3754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50" y="1362075"/>
            <a:ext cx="4692650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20299635">
            <a:off x="5945188" y="1236663"/>
            <a:ext cx="709612" cy="731837"/>
          </a:xfrm>
          <a:prstGeom prst="roundRect">
            <a:avLst>
              <a:gd name="adj" fmla="val 50000"/>
            </a:avLst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3253" name="Content Placeholder 2"/>
          <p:cNvSpPr txBox="1">
            <a:spLocks/>
          </p:cNvSpPr>
          <p:nvPr/>
        </p:nvSpPr>
        <p:spPr bwMode="auto">
          <a:xfrm>
            <a:off x="463550" y="1131888"/>
            <a:ext cx="3400425" cy="346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GB" altLang="en-US" sz="1800" b="1" dirty="0">
                <a:solidFill>
                  <a:srgbClr val="254061"/>
                </a:solidFill>
              </a:rPr>
              <a:t>Open the experiment </a:t>
            </a:r>
            <a:r>
              <a:rPr lang="en-GB" altLang="en-US" sz="1800" b="1">
                <a:solidFill>
                  <a:srgbClr val="254061"/>
                </a:solidFill>
              </a:rPr>
              <a:t>file </a:t>
            </a:r>
            <a:r>
              <a:rPr lang="en-GB" altLang="en-US" sz="1800" b="1" u="sng" smtClean="0">
                <a:solidFill>
                  <a:srgbClr val="254061"/>
                </a:solidFill>
              </a:rPr>
              <a:t>17F_CompoundCircuits</a:t>
            </a:r>
            <a:r>
              <a:rPr lang="en-GB" altLang="en-US" sz="1800" b="1" dirty="0">
                <a:solidFill>
                  <a:srgbClr val="254061"/>
                </a:solidFill>
              </a:rPr>
              <a:t>, and then </a:t>
            </a:r>
            <a:r>
              <a:rPr lang="en-GB" altLang="en-US" sz="1800" b="1" dirty="0" smtClean="0">
                <a:solidFill>
                  <a:srgbClr val="254061"/>
                </a:solidFill>
              </a:rPr>
              <a:t>power-on </a:t>
            </a:r>
            <a:r>
              <a:rPr lang="en-GB" altLang="en-US" sz="1800" b="1" dirty="0">
                <a:solidFill>
                  <a:srgbClr val="254061"/>
                </a:solidFill>
              </a:rPr>
              <a:t>the Current and Voltage sensors and connect them to </a:t>
            </a:r>
            <a:r>
              <a:rPr lang="en-GB" altLang="en-US" sz="1800" b="1" dirty="0" err="1">
                <a:solidFill>
                  <a:srgbClr val="254061"/>
                </a:solidFill>
              </a:rPr>
              <a:t>SPARKvue</a:t>
            </a:r>
            <a:r>
              <a:rPr lang="en-US" altLang="en-US" sz="1800" b="1" dirty="0">
                <a:solidFill>
                  <a:srgbClr val="254061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558800" y="1473200"/>
            <a:ext cx="3886200" cy="14763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For this circuit, 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</a:rPr>
              <a:t>predict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the relative brightnesses of the lamps when the switch is closed and when it is open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713" y="984250"/>
            <a:ext cx="83962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Part 1:  Power dissipated by elements in a compound circuit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8174038" cy="112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Investigation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84238" y="2792413"/>
            <a:ext cx="3430587" cy="1477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</a:rPr>
              <a:t>Hint:  Brightness is power. 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</a:rPr>
              <a:t>he power equations can help you.</a:t>
            </a:r>
          </a:p>
          <a:p>
            <a:pPr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5302" name="Picture 7" descr="Screen shot 2014-07-14 at 11.47.2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38" y="3706813"/>
            <a:ext cx="2701925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156" y="1609860"/>
            <a:ext cx="4255844" cy="3304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558800" y="1473200"/>
            <a:ext cx="4038600" cy="20320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Construct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the circuit.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 startAt="2"/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 startAt="2"/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Note the brightnesses of the lamps when the switch is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open. </a:t>
            </a:r>
          </a:p>
          <a:p>
            <a:pPr marL="342900" indent="-342900">
              <a:buFont typeface="+mj-lt"/>
              <a:buAutoNum type="arabicPeriod" startAt="2"/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Close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the switch and note how the brightnesses have changed.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713" y="984250"/>
            <a:ext cx="83962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Part 1:  Power dissipated by elements in a compound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circuit (continued)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8174038" cy="112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Investigation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156" y="1609860"/>
            <a:ext cx="4255844" cy="3304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558800" y="1473200"/>
            <a:ext cx="5099050" cy="2586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Calibri" panose="020F0502020204030204" pitchFamily="34" charset="0"/>
              <a:buAutoNum type="alphaLcPeriod"/>
              <a:defRPr/>
            </a:pPr>
            <a:r>
              <a:rPr lang="en-US" altLang="en-US" sz="1800" b="1" dirty="0" smtClean="0">
                <a:solidFill>
                  <a:srgbClr val="254061"/>
                </a:solidFill>
              </a:rPr>
              <a:t>Using Kirchhoff’s laws or an equation for power, justify your prediction for the relative brightness of the lamps when the switch is closed. </a:t>
            </a:r>
          </a:p>
          <a:p>
            <a:pPr>
              <a:defRPr/>
            </a:pPr>
            <a:endParaRPr lang="en-US" altLang="en-US" sz="1800" b="1" dirty="0" smtClean="0">
              <a:solidFill>
                <a:srgbClr val="254061"/>
              </a:solidFill>
            </a:endParaRPr>
          </a:p>
          <a:p>
            <a:pPr>
              <a:buFont typeface="+mj-lt"/>
              <a:buAutoNum type="alphaLcPeriod" startAt="2"/>
              <a:defRPr/>
            </a:pPr>
            <a:r>
              <a:rPr lang="en-US" altLang="en-US" sz="1800" b="1" dirty="0" smtClean="0">
                <a:solidFill>
                  <a:srgbClr val="254061"/>
                </a:solidFill>
              </a:rPr>
              <a:t>Did the brightness of lamp #1 change when the switch was closed?  Explain.</a:t>
            </a:r>
          </a:p>
          <a:p>
            <a:pPr>
              <a:buFont typeface="Calibri" panose="020F0502020204030204" pitchFamily="34" charset="0"/>
              <a:buAutoNum type="alphaLcPeriod" startAt="2"/>
              <a:defRPr/>
            </a:pPr>
            <a:endParaRPr lang="en-US" altLang="en-US" sz="1800" b="1" dirty="0" smtClean="0">
              <a:solidFill>
                <a:srgbClr val="254061"/>
              </a:solidFill>
            </a:endParaRPr>
          </a:p>
          <a:p>
            <a:pPr marL="0" indent="0">
              <a:defRPr/>
            </a:pPr>
            <a:endParaRPr lang="en-US" altLang="en-US" sz="1800" b="1" dirty="0" smtClean="0">
              <a:solidFill>
                <a:srgbClr val="25406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713" y="984250"/>
            <a:ext cx="83962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Questions for Part 1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8174038" cy="112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Investigation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632" y="1354138"/>
            <a:ext cx="3119281" cy="2438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558800" y="1473200"/>
            <a:ext cx="3902997" cy="286232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+mj-lt"/>
              <a:buAutoNum type="alphaLcPeriod" startAt="3"/>
              <a:defRPr/>
            </a:pPr>
            <a:r>
              <a:rPr lang="en-GB" altLang="en-US" sz="1800" b="1" dirty="0" smtClean="0">
                <a:solidFill>
                  <a:srgbClr val="254061"/>
                </a:solidFill>
              </a:rPr>
              <a:t>Add a voltage and current sensor to your circuit. Measure the voltage across and current through lamp #1 with the switch open and </a:t>
            </a:r>
            <a:r>
              <a:rPr lang="en-GB" altLang="en-US" sz="1800" b="1" dirty="0" smtClean="0">
                <a:solidFill>
                  <a:srgbClr val="254061"/>
                </a:solidFill>
              </a:rPr>
              <a:t>closed, </a:t>
            </a:r>
            <a:r>
              <a:rPr lang="en-GB" altLang="en-US" sz="1800" b="1" dirty="0" smtClean="0">
                <a:solidFill>
                  <a:srgbClr val="254061"/>
                </a:solidFill>
              </a:rPr>
              <a:t>then calculate the power. How do the measurements justify your explanation?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 </a:t>
            </a:r>
          </a:p>
          <a:p>
            <a:pPr marL="0" indent="0">
              <a:defRPr/>
            </a:pPr>
            <a:endParaRPr lang="en-US" altLang="en-US" sz="1800" b="1" dirty="0" smtClean="0">
              <a:solidFill>
                <a:srgbClr val="25406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713" y="984250"/>
            <a:ext cx="83962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Questions for Part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1 (continued)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8174038" cy="112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Investigation</a:t>
            </a:r>
          </a:p>
        </p:txBody>
      </p:sp>
      <p:pic>
        <p:nvPicPr>
          <p:cNvPr id="6144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0" y="3855303"/>
            <a:ext cx="409575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884" y="959645"/>
            <a:ext cx="4490116" cy="2601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 txBox="1">
            <a:spLocks/>
          </p:cNvSpPr>
          <p:nvPr/>
        </p:nvSpPr>
        <p:spPr bwMode="auto">
          <a:xfrm>
            <a:off x="558800" y="990600"/>
            <a:ext cx="8240713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558800" y="1003300"/>
            <a:ext cx="8353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2100" indent="-2921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1.  Identify each circuit as a series, parallel, or compound arrangement.</a:t>
            </a:r>
          </a:p>
        </p:txBody>
      </p:sp>
      <p:pic>
        <p:nvPicPr>
          <p:cNvPr id="8197" name="Picture 1" descr="Screen shot 2014-07-14 at 4.00.2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3384550"/>
            <a:ext cx="1751012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2" descr="Screen shot 2014-07-14 at 3.53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38" y="3151188"/>
            <a:ext cx="206692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4" descr="Screen shot 2014-07-14 at 4.05.5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38" y="1635125"/>
            <a:ext cx="1682750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Screen shot 2014-07-14 at 4.10.35 PM.pn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1612900"/>
            <a:ext cx="1798637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57288" y="1635125"/>
            <a:ext cx="43195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A.                                                  B.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38238" y="3317875"/>
            <a:ext cx="43211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C.                                                  D.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558800" y="1473200"/>
            <a:ext cx="5099050" cy="2586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+mj-lt"/>
              <a:buAutoNum type="alphaLcPeriod" startAt="4"/>
              <a:defRPr/>
            </a:pPr>
            <a:r>
              <a:rPr lang="en-GB" altLang="en-US" sz="1800" b="1" dirty="0" smtClean="0">
                <a:solidFill>
                  <a:srgbClr val="254061"/>
                </a:solidFill>
              </a:rPr>
              <a:t>Did the brightness of lamp #2 change when the switch was closed? </a:t>
            </a:r>
            <a:r>
              <a:rPr lang="en-GB" altLang="en-US" sz="1800" b="1" dirty="0" smtClean="0">
                <a:solidFill>
                  <a:srgbClr val="254061"/>
                </a:solidFill>
              </a:rPr>
              <a:t>Explain</a:t>
            </a:r>
            <a:r>
              <a:rPr lang="en-GB" altLang="en-US" sz="1800" b="1" dirty="0" smtClean="0">
                <a:solidFill>
                  <a:srgbClr val="254061"/>
                </a:solidFill>
              </a:rPr>
              <a:t>.</a:t>
            </a:r>
          </a:p>
          <a:p>
            <a:pPr>
              <a:buFont typeface="+mj-lt"/>
              <a:buAutoNum type="alphaLcPeriod" startAt="4"/>
              <a:defRPr/>
            </a:pPr>
            <a:endParaRPr lang="en-GB" altLang="en-US" sz="1800" b="1" dirty="0" smtClean="0">
              <a:solidFill>
                <a:srgbClr val="254061"/>
              </a:solidFill>
            </a:endParaRPr>
          </a:p>
          <a:p>
            <a:pPr>
              <a:buFont typeface="+mj-lt"/>
              <a:buAutoNum type="alphaLcPeriod" startAt="4"/>
              <a:defRPr/>
            </a:pPr>
            <a:r>
              <a:rPr lang="en-GB" altLang="en-US" sz="1800" b="1" dirty="0" smtClean="0">
                <a:solidFill>
                  <a:srgbClr val="254061"/>
                </a:solidFill>
              </a:rPr>
              <a:t>Add a voltage and current sensor to your circuit. Measure the voltage across and current through lamp #2. Calculate the power. How do the measurements justify your explanation?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 </a:t>
            </a:r>
          </a:p>
          <a:p>
            <a:pPr marL="0" indent="0">
              <a:defRPr/>
            </a:pPr>
            <a:endParaRPr lang="en-US" altLang="en-US" sz="1800" b="1" dirty="0" smtClean="0">
              <a:solidFill>
                <a:srgbClr val="25406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713" y="984250"/>
            <a:ext cx="83962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Questions for Part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1 (continued)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8174038" cy="112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Investigation</a:t>
            </a:r>
          </a:p>
        </p:txBody>
      </p:sp>
      <p:pic>
        <p:nvPicPr>
          <p:cNvPr id="6349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4024313"/>
            <a:ext cx="40957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50" y="984250"/>
            <a:ext cx="3294063" cy="3255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3713" y="984250"/>
            <a:ext cx="2805747" cy="369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Part 2:  Voltage divider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3454400" cy="112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Investigation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46" y="416401"/>
            <a:ext cx="3775233" cy="41178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88" y="1656874"/>
            <a:ext cx="1894277" cy="2238691"/>
          </a:xfrm>
          <a:prstGeom prst="rect">
            <a:avLst/>
          </a:prstGeom>
        </p:spPr>
      </p:pic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558801" y="1473200"/>
            <a:ext cx="2915920" cy="175432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Construct this circuit. </a:t>
            </a:r>
          </a:p>
          <a:p>
            <a:pPr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 startAt="2"/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Measure the input voltage and the output voltage.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510" y="1688941"/>
            <a:ext cx="2458855" cy="2905919"/>
          </a:xfrm>
          <a:prstGeom prst="rect">
            <a:avLst/>
          </a:prstGeom>
        </p:spPr>
      </p:pic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558800" y="1473200"/>
            <a:ext cx="6497320" cy="107721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spcAft>
                <a:spcPts val="1200"/>
              </a:spcAft>
              <a:buFont typeface="+mj-lt"/>
              <a:buAutoNum type="arabicPeriod" startAt="3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Measure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the input voltage and the output voltage for each resistor combination in the table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 startAt="3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Record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your measurements in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the table.</a:t>
            </a: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713" y="984250"/>
            <a:ext cx="83962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Part 2:  Voltage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divider (continued)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8174038" cy="112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Investigation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35" y="2720340"/>
            <a:ext cx="5136413" cy="216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8174038" cy="112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Investigation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713" y="984250"/>
            <a:ext cx="83962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Questions for Part 2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58800" y="1473200"/>
            <a:ext cx="3886200" cy="25844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+mj-lt"/>
              <a:buAutoNum type="alphaLcPeriod"/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How does the output voltage vary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with </a:t>
            </a:r>
            <a:r>
              <a:rPr lang="en-US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1</a:t>
            </a:r>
            <a:r>
              <a:rPr lang="en-US" sz="1800" b="1" baseline="-25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</a:p>
          <a:p>
            <a:pPr marL="342900" indent="-342900">
              <a:buFont typeface="+mj-lt"/>
              <a:buAutoNum type="alphaLcPeriod"/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How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does it vary with 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lang="en-US" sz="1800" b="1" baseline="-25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342900" indent="-342900">
              <a:buFont typeface="+mj-lt"/>
              <a:buAutoNum type="alphaLcPeriod"/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Create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a mathematical model to predict the output voltage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using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the input voltage and the two resistances.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550863" y="4170363"/>
            <a:ext cx="6262687" cy="369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+mj-lt"/>
              <a:buAutoNum type="alphaLcPeriod" startAt="4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Why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is this circuit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called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a voltage divider?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21" y="561181"/>
            <a:ext cx="2707958" cy="3200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Content Placeholder 2"/>
          <p:cNvSpPr txBox="1">
            <a:spLocks/>
          </p:cNvSpPr>
          <p:nvPr/>
        </p:nvSpPr>
        <p:spPr bwMode="auto">
          <a:xfrm>
            <a:off x="558800" y="990600"/>
            <a:ext cx="8240713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71684" name="TextBox 4"/>
          <p:cNvSpPr txBox="1">
            <a:spLocks noChangeArrowheads="1"/>
          </p:cNvSpPr>
          <p:nvPr/>
        </p:nvSpPr>
        <p:spPr bwMode="auto">
          <a:xfrm>
            <a:off x="558800" y="981075"/>
            <a:ext cx="8353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2100" indent="-2921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1.  Identify each circuit as a series, parallel, or compound arrangement.</a:t>
            </a:r>
          </a:p>
        </p:txBody>
      </p:sp>
      <p:pic>
        <p:nvPicPr>
          <p:cNvPr id="71685" name="Picture 1" descr="Screen shot 2014-07-14 at 4.00.2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3384550"/>
            <a:ext cx="1751012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6" name="Picture 2" descr="Screen shot 2014-07-14 at 3.53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38" y="3151188"/>
            <a:ext cx="206692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Picture 4" descr="Screen shot 2014-07-14 at 4.05.5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38" y="1635125"/>
            <a:ext cx="1682750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Picture 8" descr="Screen shot 2014-07-14 at 4.10.35 PM.pn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1612900"/>
            <a:ext cx="1798637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57288" y="1635125"/>
            <a:ext cx="43195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A.                                                  B.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38238" y="3317875"/>
            <a:ext cx="43211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C.                                                  D.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" descr="Screen shot 2014-07-14 at 4.00.2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3384550"/>
            <a:ext cx="1751012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038350" y="3605213"/>
            <a:ext cx="544513" cy="185737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3732" name="Content Placeholder 2"/>
          <p:cNvSpPr txBox="1">
            <a:spLocks/>
          </p:cNvSpPr>
          <p:nvPr/>
        </p:nvSpPr>
        <p:spPr bwMode="auto">
          <a:xfrm>
            <a:off x="558800" y="990600"/>
            <a:ext cx="82407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73734" name="TextBox 4"/>
          <p:cNvSpPr txBox="1">
            <a:spLocks noChangeArrowheads="1"/>
          </p:cNvSpPr>
          <p:nvPr/>
        </p:nvSpPr>
        <p:spPr bwMode="auto">
          <a:xfrm>
            <a:off x="558800" y="981075"/>
            <a:ext cx="8353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2100" indent="-2921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1.  Identify each circuit as a series, parallel, or compound arrangement.</a:t>
            </a:r>
          </a:p>
        </p:txBody>
      </p:sp>
      <p:pic>
        <p:nvPicPr>
          <p:cNvPr id="73735" name="Picture 2" descr="Screen shot 2014-07-14 at 3.53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38" y="3151188"/>
            <a:ext cx="206692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6" name="Picture 4" descr="Screen shot 2014-07-14 at 4.05.5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38" y="1635125"/>
            <a:ext cx="1682750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7" name="Picture 8" descr="Screen shot 2014-07-14 at 4.10.35 PM.pn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1612900"/>
            <a:ext cx="1798637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57288" y="1635125"/>
            <a:ext cx="43195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A.                                                  B.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38238" y="3317875"/>
            <a:ext cx="43211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C.                                                  D. </a:t>
            </a:r>
          </a:p>
        </p:txBody>
      </p:sp>
      <p:sp>
        <p:nvSpPr>
          <p:cNvPr id="73740" name="TextBox 5"/>
          <p:cNvSpPr txBox="1">
            <a:spLocks noChangeArrowheads="1"/>
          </p:cNvSpPr>
          <p:nvPr/>
        </p:nvSpPr>
        <p:spPr bwMode="auto">
          <a:xfrm>
            <a:off x="1882775" y="2403475"/>
            <a:ext cx="5022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800000"/>
                </a:solidFill>
              </a:rPr>
              <a:t>compound                                     series</a:t>
            </a:r>
          </a:p>
        </p:txBody>
      </p:sp>
      <p:sp>
        <p:nvSpPr>
          <p:cNvPr id="73741" name="TextBox 12"/>
          <p:cNvSpPr txBox="1">
            <a:spLocks noChangeArrowheads="1"/>
          </p:cNvSpPr>
          <p:nvPr/>
        </p:nvSpPr>
        <p:spPr bwMode="auto">
          <a:xfrm>
            <a:off x="5538788" y="3495675"/>
            <a:ext cx="1292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800000"/>
                </a:solidFill>
              </a:rPr>
              <a:t>compound</a:t>
            </a:r>
          </a:p>
        </p:txBody>
      </p:sp>
      <p:sp>
        <p:nvSpPr>
          <p:cNvPr id="73742" name="TextBox 11"/>
          <p:cNvSpPr txBox="1">
            <a:spLocks noChangeArrowheads="1"/>
          </p:cNvSpPr>
          <p:nvPr/>
        </p:nvSpPr>
        <p:spPr bwMode="auto">
          <a:xfrm>
            <a:off x="1979613" y="3481388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800000"/>
                </a:solidFill>
              </a:rPr>
              <a:t>parallel                                         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Content Placeholder 2"/>
          <p:cNvSpPr txBox="1">
            <a:spLocks/>
          </p:cNvSpPr>
          <p:nvPr/>
        </p:nvSpPr>
        <p:spPr bwMode="auto">
          <a:xfrm>
            <a:off x="315913" y="831850"/>
            <a:ext cx="824230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558800" y="981075"/>
            <a:ext cx="4657725" cy="9239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92100" indent="-2921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For the circuit shown, calculate the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equivalent resistance and the current </a:t>
            </a:r>
            <a:r>
              <a:rPr lang="en-US" sz="1800" b="1" dirty="0" smtClean="0">
                <a:solidFill>
                  <a:srgbClr val="254061"/>
                </a:solidFill>
              </a:rPr>
              <a:t>through the battery.</a:t>
            </a:r>
          </a:p>
        </p:txBody>
      </p:sp>
      <p:pic>
        <p:nvPicPr>
          <p:cNvPr id="75781" name="Picture 1" descr="Screen shot 2014-07-14 at 4.39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2335213"/>
            <a:ext cx="1803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Content Placeholder 2"/>
          <p:cNvSpPr txBox="1">
            <a:spLocks/>
          </p:cNvSpPr>
          <p:nvPr/>
        </p:nvSpPr>
        <p:spPr bwMode="auto">
          <a:xfrm>
            <a:off x="315913" y="831850"/>
            <a:ext cx="824230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pic>
        <p:nvPicPr>
          <p:cNvPr id="77828" name="Picture 1" descr="Screen shot 2014-07-14 at 4.39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2335213"/>
            <a:ext cx="1803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9" name="Picture 2" descr="Screen shot 2014-07-14 at 4.41.3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2327275"/>
            <a:ext cx="1838325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687638" y="2928938"/>
            <a:ext cx="385762" cy="57467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035550" y="2928938"/>
            <a:ext cx="384175" cy="57467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952500" y="2190750"/>
            <a:ext cx="1560513" cy="642938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25406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3013" y="2446338"/>
            <a:ext cx="125095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558800" y="981075"/>
            <a:ext cx="4657725" cy="9239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92100" indent="-2921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For the circuit shown, calculate the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equivalent resistance and the current </a:t>
            </a:r>
            <a:r>
              <a:rPr lang="en-US" sz="1800" b="1" dirty="0" smtClean="0">
                <a:solidFill>
                  <a:srgbClr val="254061"/>
                </a:solidFill>
              </a:rPr>
              <a:t>through the battery.</a:t>
            </a:r>
          </a:p>
        </p:txBody>
      </p:sp>
      <p:pic>
        <p:nvPicPr>
          <p:cNvPr id="77835" name="Picture 14" descr="Screen shot 2014-07-15 at 1.10.2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813" y="1839913"/>
            <a:ext cx="25384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Content Placeholder 2"/>
          <p:cNvSpPr txBox="1">
            <a:spLocks/>
          </p:cNvSpPr>
          <p:nvPr/>
        </p:nvSpPr>
        <p:spPr bwMode="auto">
          <a:xfrm>
            <a:off x="315913" y="831850"/>
            <a:ext cx="824230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pic>
        <p:nvPicPr>
          <p:cNvPr id="79876" name="Picture 1" descr="Screen shot 2014-07-14 at 4.39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2335213"/>
            <a:ext cx="1803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2" descr="Screen shot 2014-07-14 at 4.41.3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2327275"/>
            <a:ext cx="1838325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8" name="Picture 5" descr="Screen shot 2014-07-14 at 4.46.2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2481263"/>
            <a:ext cx="191611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687638" y="2928938"/>
            <a:ext cx="385762" cy="57467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035550" y="2928938"/>
            <a:ext cx="384175" cy="57467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7313613" y="2928938"/>
            <a:ext cx="385762" cy="57467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492500" y="2159000"/>
            <a:ext cx="1149350" cy="1446213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25406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641850" y="2911475"/>
            <a:ext cx="125095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558800" y="981075"/>
            <a:ext cx="4657725" cy="9239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92100" indent="-2921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For the circuit shown, calculate the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equivalent resistance and the current </a:t>
            </a:r>
            <a:r>
              <a:rPr lang="en-US" sz="1800" b="1" dirty="0" smtClean="0">
                <a:solidFill>
                  <a:srgbClr val="254061"/>
                </a:solidFill>
              </a:rPr>
              <a:t>through the battery.</a:t>
            </a:r>
          </a:p>
        </p:txBody>
      </p:sp>
      <p:pic>
        <p:nvPicPr>
          <p:cNvPr id="79885" name="Picture 2" descr="Screen shot 2014-07-15 at 1.14.2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688" y="1508125"/>
            <a:ext cx="23907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 txBox="1">
            <a:spLocks/>
          </p:cNvSpPr>
          <p:nvPr/>
        </p:nvSpPr>
        <p:spPr bwMode="auto">
          <a:xfrm>
            <a:off x="315913" y="831850"/>
            <a:ext cx="824230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pic>
        <p:nvPicPr>
          <p:cNvPr id="81923" name="Picture 1" descr="Screen shot 2014-07-15 at 1.17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338" y="1863725"/>
            <a:ext cx="2535237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81925" name="TextBox 4"/>
          <p:cNvSpPr txBox="1">
            <a:spLocks noChangeArrowheads="1"/>
          </p:cNvSpPr>
          <p:nvPr/>
        </p:nvSpPr>
        <p:spPr bwMode="auto">
          <a:xfrm>
            <a:off x="558800" y="981075"/>
            <a:ext cx="464978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Calibri" panose="020F0502020204030204" pitchFamily="34" charset="0"/>
              <a:buAutoNum type="arabicPeriod" startAt="2"/>
            </a:pPr>
            <a:r>
              <a:rPr lang="en-US" altLang="en-US" sz="1800" b="1">
                <a:solidFill>
                  <a:srgbClr val="254061"/>
                </a:solidFill>
              </a:rPr>
              <a:t>For the circuit shown, calculate the </a:t>
            </a:r>
            <a:r>
              <a:rPr lang="en-US" altLang="en-US" sz="1800" b="1">
                <a:solidFill>
                  <a:srgbClr val="254061"/>
                </a:solidFill>
                <a:cs typeface="Arial" panose="020B0604020202020204" pitchFamily="34" charset="0"/>
              </a:rPr>
              <a:t>equivalent resistance and the current through the battery.       </a:t>
            </a:r>
            <a:r>
              <a:rPr lang="en-US" altLang="en-US" sz="1800" b="1" i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>
                <a:solidFill>
                  <a:srgbClr val="8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solidFill>
                  <a:srgbClr val="800000"/>
                </a:solidFill>
                <a:cs typeface="Times New Roman" panose="02020603050405020304" pitchFamily="18" charset="0"/>
              </a:rPr>
              <a:t>= 50 Ω </a:t>
            </a:r>
            <a:endParaRPr lang="en-US" altLang="en-US" sz="1800" b="1">
              <a:solidFill>
                <a:srgbClr val="254061"/>
              </a:solidFill>
              <a:cs typeface="Times New Roman" panose="02020603050405020304" pitchFamily="18" charset="0"/>
            </a:endParaRPr>
          </a:p>
        </p:txBody>
      </p:sp>
      <p:pic>
        <p:nvPicPr>
          <p:cNvPr id="81926" name="Picture 1" descr="Screen shot 2014-07-14 at 4.39.4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2335213"/>
            <a:ext cx="1803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7" name="Picture 2" descr="Screen shot 2014-07-14 at 4.41.3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2327275"/>
            <a:ext cx="1838325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8" name="Picture 5" descr="Screen shot 2014-07-14 at 4.46.24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2481263"/>
            <a:ext cx="191611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9" name="Picture 6" descr="Screen shot 2014-07-14 at 4.49.30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413" y="2457450"/>
            <a:ext cx="12096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687638" y="2928938"/>
            <a:ext cx="385762" cy="57467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035550" y="2928938"/>
            <a:ext cx="384175" cy="57467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7313613" y="2928938"/>
            <a:ext cx="385762" cy="57467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492500" y="2159000"/>
            <a:ext cx="1149350" cy="1446213"/>
          </a:xfrm>
          <a:prstGeom prst="ellipse">
            <a:avLst/>
          </a:prstGeom>
          <a:noFill/>
          <a:ln w="19050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25406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641850" y="2911475"/>
            <a:ext cx="125095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 txBox="1">
            <a:spLocks/>
          </p:cNvSpPr>
          <p:nvPr/>
        </p:nvSpPr>
        <p:spPr bwMode="auto">
          <a:xfrm>
            <a:off x="558800" y="990600"/>
            <a:ext cx="8240713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558800" y="1003300"/>
            <a:ext cx="4397375" cy="9239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92100" indent="-2921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For the circuit shown, calculate the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equivalent resistance and current </a:t>
            </a:r>
            <a:r>
              <a:rPr lang="en-US" sz="1800" b="1" dirty="0" smtClean="0">
                <a:solidFill>
                  <a:srgbClr val="254061"/>
                </a:solidFill>
              </a:rPr>
              <a:t>through the battery.</a:t>
            </a:r>
          </a:p>
        </p:txBody>
      </p:sp>
      <p:pic>
        <p:nvPicPr>
          <p:cNvPr id="10245" name="Picture 1" descr="Screen shot 2014-07-14 at 4.39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141413"/>
            <a:ext cx="3079750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83971" name="TextBox 4"/>
          <p:cNvSpPr txBox="1">
            <a:spLocks noChangeArrowheads="1"/>
          </p:cNvSpPr>
          <p:nvPr/>
        </p:nvSpPr>
        <p:spPr bwMode="auto">
          <a:xfrm>
            <a:off x="558800" y="981075"/>
            <a:ext cx="51387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Calibri" panose="020F0502020204030204" pitchFamily="34" charset="0"/>
              <a:buAutoNum type="arabicPeriod" startAt="2"/>
            </a:pPr>
            <a:r>
              <a:rPr lang="en-US" altLang="en-US" sz="1800" b="1">
                <a:solidFill>
                  <a:srgbClr val="254061"/>
                </a:solidFill>
              </a:rPr>
              <a:t>For the circuit shown, calculate the </a:t>
            </a:r>
            <a:r>
              <a:rPr lang="en-US" altLang="en-US" sz="1800" b="1">
                <a:solidFill>
                  <a:srgbClr val="254061"/>
                </a:solidFill>
                <a:cs typeface="Arial" panose="020B0604020202020204" pitchFamily="34" charset="0"/>
              </a:rPr>
              <a:t>equivalent resistance and the current  through the battery.       </a:t>
            </a:r>
            <a:r>
              <a:rPr lang="en-US" altLang="en-US" sz="1800" b="1" i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1800" b="1" i="1" baseline="-25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en-US" sz="1800" b="1" i="1">
                <a:solidFill>
                  <a:srgbClr val="8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solidFill>
                  <a:srgbClr val="800000"/>
                </a:solidFill>
                <a:cs typeface="Times New Roman" panose="02020603050405020304" pitchFamily="18" charset="0"/>
              </a:rPr>
              <a:t>= 50 Ω </a:t>
            </a:r>
            <a:endParaRPr lang="en-US" altLang="en-US" sz="1800" b="1">
              <a:solidFill>
                <a:srgbClr val="254061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  <a:cs typeface="Times New Roman" panose="02020603050405020304" pitchFamily="18" charset="0"/>
            </a:endParaRPr>
          </a:p>
        </p:txBody>
      </p:sp>
      <p:pic>
        <p:nvPicPr>
          <p:cNvPr id="83972" name="Picture 13" descr="Screen shot 2014-07-14 at 5.02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3514725"/>
            <a:ext cx="31162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3" name="Picture 1" descr="Screen shot 2014-07-14 at 4.39.4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2335213"/>
            <a:ext cx="1803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4" name="TextBox 4"/>
          <p:cNvSpPr txBox="1">
            <a:spLocks noChangeArrowheads="1"/>
          </p:cNvSpPr>
          <p:nvPr/>
        </p:nvSpPr>
        <p:spPr bwMode="auto">
          <a:xfrm>
            <a:off x="2835275" y="2500313"/>
            <a:ext cx="5138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</a:rPr>
              <a:t>The current through the battery is 2 amps.</a:t>
            </a:r>
          </a:p>
        </p:txBody>
      </p:sp>
      <p:pic>
        <p:nvPicPr>
          <p:cNvPr id="83975" name="Picture 6" descr="Screen shot 2014-07-14 at 4.49.3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413" y="2457450"/>
            <a:ext cx="12096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2687638" y="2933700"/>
            <a:ext cx="4978400" cy="565150"/>
          </a:xfrm>
          <a:prstGeom prst="rightArrow">
            <a:avLst/>
          </a:prstGeom>
          <a:solidFill>
            <a:schemeClr val="accent1">
              <a:lumMod val="20000"/>
              <a:lumOff val="80000"/>
              <a:alpha val="2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Content Placeholder 2"/>
          <p:cNvSpPr txBox="1">
            <a:spLocks/>
          </p:cNvSpPr>
          <p:nvPr/>
        </p:nvSpPr>
        <p:spPr bwMode="auto">
          <a:xfrm>
            <a:off x="558800" y="990600"/>
            <a:ext cx="8240713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86020" name="TextBox 4"/>
          <p:cNvSpPr txBox="1">
            <a:spLocks noChangeArrowheads="1"/>
          </p:cNvSpPr>
          <p:nvPr/>
        </p:nvSpPr>
        <p:spPr bwMode="auto">
          <a:xfrm>
            <a:off x="558800" y="981075"/>
            <a:ext cx="72231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Calibri" panose="020F0502020204030204" pitchFamily="34" charset="0"/>
              <a:buAutoNum type="arabicPeriod" startAt="3"/>
            </a:pPr>
            <a:r>
              <a:rPr lang="en-US" altLang="en-US" sz="1800" b="1">
                <a:solidFill>
                  <a:srgbClr val="254061"/>
                </a:solidFill>
              </a:rPr>
              <a:t>The bulbs in this circuit are identical.  Rank the bulbs in order of brightness, from brightest to dimmest.  Explain.</a:t>
            </a:r>
          </a:p>
          <a:p>
            <a:pPr eaLnBrk="1" hangingPunct="1">
              <a:spcBef>
                <a:spcPct val="0"/>
              </a:spcBef>
              <a:buFont typeface="Calibri" panose="020F0502020204030204" pitchFamily="34" charset="0"/>
              <a:buAutoNum type="arabicPeriod" startAt="3"/>
            </a:pPr>
            <a:endParaRPr lang="en-US" altLang="en-US" sz="1800" b="1">
              <a:solidFill>
                <a:srgbClr val="254061"/>
              </a:solidFill>
            </a:endParaRPr>
          </a:p>
        </p:txBody>
      </p:sp>
      <p:pic>
        <p:nvPicPr>
          <p:cNvPr id="86021" name="Picture 4" descr="Screen shot 2014-07-14 at 5.15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1808163"/>
            <a:ext cx="2457450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2" name="TextBox 4"/>
          <p:cNvSpPr txBox="1">
            <a:spLocks noChangeArrowheads="1"/>
          </p:cNvSpPr>
          <p:nvPr/>
        </p:nvSpPr>
        <p:spPr bwMode="auto">
          <a:xfrm>
            <a:off x="2333625" y="2020888"/>
            <a:ext cx="1106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A</a:t>
            </a:r>
          </a:p>
        </p:txBody>
      </p:sp>
      <p:sp>
        <p:nvSpPr>
          <p:cNvPr id="86023" name="TextBox 4"/>
          <p:cNvSpPr txBox="1">
            <a:spLocks noChangeArrowheads="1"/>
          </p:cNvSpPr>
          <p:nvPr/>
        </p:nvSpPr>
        <p:spPr bwMode="auto">
          <a:xfrm>
            <a:off x="3208338" y="2652713"/>
            <a:ext cx="1104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B</a:t>
            </a:r>
          </a:p>
        </p:txBody>
      </p:sp>
      <p:sp>
        <p:nvSpPr>
          <p:cNvPr id="86024" name="TextBox 4"/>
          <p:cNvSpPr txBox="1">
            <a:spLocks noChangeArrowheads="1"/>
          </p:cNvSpPr>
          <p:nvPr/>
        </p:nvSpPr>
        <p:spPr bwMode="auto">
          <a:xfrm>
            <a:off x="2332038" y="3228975"/>
            <a:ext cx="1104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Content Placeholder 2"/>
          <p:cNvSpPr txBox="1">
            <a:spLocks/>
          </p:cNvSpPr>
          <p:nvPr/>
        </p:nvSpPr>
        <p:spPr bwMode="auto">
          <a:xfrm>
            <a:off x="558800" y="990600"/>
            <a:ext cx="8240713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88068" name="TextBox 4"/>
          <p:cNvSpPr txBox="1">
            <a:spLocks noChangeArrowheads="1"/>
          </p:cNvSpPr>
          <p:nvPr/>
        </p:nvSpPr>
        <p:spPr bwMode="auto">
          <a:xfrm>
            <a:off x="4043363" y="1862138"/>
            <a:ext cx="431800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800000"/>
                </a:solidFill>
              </a:rPr>
              <a:t>B is brightest. </a:t>
            </a:r>
            <a:r>
              <a:rPr lang="en-US" altLang="en-US" sz="1800" b="1" dirty="0" smtClean="0">
                <a:solidFill>
                  <a:srgbClr val="800000"/>
                </a:solidFill>
              </a:rPr>
              <a:t>A </a:t>
            </a:r>
            <a:r>
              <a:rPr lang="en-US" altLang="en-US" sz="1800" b="1" dirty="0">
                <a:solidFill>
                  <a:srgbClr val="800000"/>
                </a:solidFill>
              </a:rPr>
              <a:t>and C are the same.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8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8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800000"/>
                </a:solidFill>
              </a:rPr>
              <a:t>Brightness is power:</a:t>
            </a:r>
            <a:r>
              <a:rPr lang="en-US" altLang="en-US" sz="1800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P = I</a:t>
            </a:r>
            <a:r>
              <a:rPr lang="en-US" altLang="en-US" sz="1800" b="1" baseline="30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800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800000"/>
                </a:solidFill>
                <a:cs typeface="Times New Roman" panose="02020603050405020304" pitchFamily="18" charset="0"/>
              </a:rPr>
              <a:t>The resistances are equal, so the bulb with more current is brighter.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8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800000"/>
                </a:solidFill>
                <a:cs typeface="Times New Roman" panose="02020603050405020304" pitchFamily="18" charset="0"/>
              </a:rPr>
              <a:t>A and C have equal current.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800000"/>
                </a:solidFill>
                <a:cs typeface="Times New Roman" panose="02020603050405020304" pitchFamily="18" charset="0"/>
              </a:rPr>
              <a:t>B has twice as much. </a:t>
            </a:r>
          </a:p>
        </p:txBody>
      </p:sp>
      <p:pic>
        <p:nvPicPr>
          <p:cNvPr id="88069" name="Picture 4" descr="Screen shot 2014-07-14 at 5.15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1808163"/>
            <a:ext cx="2457450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TextBox 4"/>
          <p:cNvSpPr txBox="1">
            <a:spLocks noChangeArrowheads="1"/>
          </p:cNvSpPr>
          <p:nvPr/>
        </p:nvSpPr>
        <p:spPr bwMode="auto">
          <a:xfrm>
            <a:off x="2333625" y="2020888"/>
            <a:ext cx="1106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A</a:t>
            </a:r>
          </a:p>
        </p:txBody>
      </p:sp>
      <p:sp>
        <p:nvSpPr>
          <p:cNvPr id="88071" name="TextBox 4"/>
          <p:cNvSpPr txBox="1">
            <a:spLocks noChangeArrowheads="1"/>
          </p:cNvSpPr>
          <p:nvPr/>
        </p:nvSpPr>
        <p:spPr bwMode="auto">
          <a:xfrm>
            <a:off x="3208338" y="2652713"/>
            <a:ext cx="1104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B</a:t>
            </a:r>
          </a:p>
        </p:txBody>
      </p:sp>
      <p:sp>
        <p:nvSpPr>
          <p:cNvPr id="88072" name="TextBox 4"/>
          <p:cNvSpPr txBox="1">
            <a:spLocks noChangeArrowheads="1"/>
          </p:cNvSpPr>
          <p:nvPr/>
        </p:nvSpPr>
        <p:spPr bwMode="auto">
          <a:xfrm>
            <a:off x="2332038" y="3228975"/>
            <a:ext cx="1104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C</a:t>
            </a:r>
          </a:p>
        </p:txBody>
      </p:sp>
      <p:sp>
        <p:nvSpPr>
          <p:cNvPr id="88073" name="TextBox 4"/>
          <p:cNvSpPr txBox="1">
            <a:spLocks noChangeArrowheads="1"/>
          </p:cNvSpPr>
          <p:nvPr/>
        </p:nvSpPr>
        <p:spPr bwMode="auto">
          <a:xfrm>
            <a:off x="558800" y="981075"/>
            <a:ext cx="7223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Calibri" panose="020F0502020204030204" pitchFamily="34" charset="0"/>
              <a:buAutoNum type="arabicPeriod" startAt="3"/>
            </a:pPr>
            <a:r>
              <a:rPr lang="en-US" altLang="en-US" sz="1800" b="1">
                <a:solidFill>
                  <a:srgbClr val="254061"/>
                </a:solidFill>
              </a:rPr>
              <a:t>The bulbs in this circuit are identical.  Rank the bulbs in order of brightness, from brightest to dimmest.  Explain.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 txBox="1">
            <a:spLocks/>
          </p:cNvSpPr>
          <p:nvPr/>
        </p:nvSpPr>
        <p:spPr bwMode="auto">
          <a:xfrm>
            <a:off x="558800" y="990600"/>
            <a:ext cx="8240713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endParaRPr lang="en-US" altLang="en-US" sz="1800" b="1">
              <a:solidFill>
                <a:srgbClr val="254061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Assessment</a:t>
            </a:r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558800" y="1003300"/>
            <a:ext cx="7223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Calibri" panose="020F0502020204030204" pitchFamily="34" charset="0"/>
              <a:buAutoNum type="arabicPeriod" startAt="3"/>
            </a:pPr>
            <a:r>
              <a:rPr lang="en-US" altLang="en-US" sz="1800" b="1" dirty="0">
                <a:solidFill>
                  <a:srgbClr val="254061"/>
                </a:solidFill>
              </a:rPr>
              <a:t>The bulbs in this circuit are identical.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Rank </a:t>
            </a:r>
            <a:r>
              <a:rPr lang="en-US" altLang="en-US" sz="1800" b="1" dirty="0">
                <a:solidFill>
                  <a:srgbClr val="254061"/>
                </a:solidFill>
              </a:rPr>
              <a:t>the bulbs in order of brightness, from brightest to dimmest.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Explain</a:t>
            </a:r>
            <a:r>
              <a:rPr lang="en-US" altLang="en-US" sz="1800" b="1" dirty="0">
                <a:solidFill>
                  <a:srgbClr val="254061"/>
                </a:solidFill>
              </a:rPr>
              <a:t>.</a:t>
            </a:r>
          </a:p>
        </p:txBody>
      </p:sp>
      <p:pic>
        <p:nvPicPr>
          <p:cNvPr id="12293" name="Picture 4" descr="Screen shot 2014-07-14 at 5.15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1808163"/>
            <a:ext cx="2457450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4"/>
          <p:cNvSpPr txBox="1">
            <a:spLocks noChangeArrowheads="1"/>
          </p:cNvSpPr>
          <p:nvPr/>
        </p:nvSpPr>
        <p:spPr bwMode="auto">
          <a:xfrm>
            <a:off x="2333625" y="2020888"/>
            <a:ext cx="1106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A</a:t>
            </a:r>
          </a:p>
        </p:txBody>
      </p:sp>
      <p:sp>
        <p:nvSpPr>
          <p:cNvPr id="12295" name="TextBox 4"/>
          <p:cNvSpPr txBox="1">
            <a:spLocks noChangeArrowheads="1"/>
          </p:cNvSpPr>
          <p:nvPr/>
        </p:nvSpPr>
        <p:spPr bwMode="auto">
          <a:xfrm>
            <a:off x="3208338" y="2652713"/>
            <a:ext cx="1104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B</a:t>
            </a:r>
          </a:p>
        </p:txBody>
      </p:sp>
      <p:sp>
        <p:nvSpPr>
          <p:cNvPr id="12296" name="TextBox 4"/>
          <p:cNvSpPr txBox="1">
            <a:spLocks noChangeArrowheads="1"/>
          </p:cNvSpPr>
          <p:nvPr/>
        </p:nvSpPr>
        <p:spPr bwMode="auto">
          <a:xfrm>
            <a:off x="2332038" y="3228975"/>
            <a:ext cx="1104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Physics terms</a:t>
            </a: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592138" y="1204913"/>
            <a:ext cx="4427537" cy="293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</a:rPr>
              <a:t>compound circuit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</a:rPr>
              <a:t>voltage divider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</a:rPr>
              <a:t>equivalent resistance</a:t>
            </a:r>
          </a:p>
          <a:p>
            <a:pPr eaLnBrk="1" hangingPunct="1">
              <a:spcAft>
                <a:spcPts val="1200"/>
              </a:spcAft>
            </a:pPr>
            <a:endParaRPr lang="en-US" altLang="en-US" sz="1800" b="1">
              <a:solidFill>
                <a:srgbClr val="254061"/>
              </a:solidFill>
            </a:endParaRPr>
          </a:p>
        </p:txBody>
      </p:sp>
      <p:pic>
        <p:nvPicPr>
          <p:cNvPr id="14340" name="Picture 4" descr="Screen shot 2014-07-14 at 11.49.0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668463"/>
            <a:ext cx="317500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4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8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Equations</a:t>
            </a:r>
          </a:p>
        </p:txBody>
      </p:sp>
      <p:pic>
        <p:nvPicPr>
          <p:cNvPr id="16387" name="Picture 3" descr="Screen shot 2014-03-05 at 2.24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88" y="1463675"/>
            <a:ext cx="3640137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Content Placeholder 2"/>
          <p:cNvSpPr txBox="1">
            <a:spLocks/>
          </p:cNvSpPr>
          <p:nvPr/>
        </p:nvSpPr>
        <p:spPr bwMode="auto">
          <a:xfrm>
            <a:off x="866775" y="2116138"/>
            <a:ext cx="1581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Ohm’s law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</p:txBody>
      </p:sp>
      <p:pic>
        <p:nvPicPr>
          <p:cNvPr id="16389" name="Picture 2" descr="Screen shot 2014-03-05 at 2.24.4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3" y="2994025"/>
            <a:ext cx="383381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3225" y="2116138"/>
            <a:ext cx="47783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Equivalent resistance for 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series</a:t>
            </a:r>
            <a:r>
              <a:rPr lang="en-US" sz="1800" b="1" dirty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 resistors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91" name="Content Placeholder 2"/>
          <p:cNvSpPr txBox="1">
            <a:spLocks/>
          </p:cNvSpPr>
          <p:nvPr/>
        </p:nvSpPr>
        <p:spPr bwMode="auto">
          <a:xfrm>
            <a:off x="755650" y="3973513"/>
            <a:ext cx="2070100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Electrical power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</p:txBody>
      </p:sp>
      <p:pic>
        <p:nvPicPr>
          <p:cNvPr id="16392" name="Picture 1" descr="Screen shot 2014-03-05 at 10.37.2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1136650"/>
            <a:ext cx="917575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186238" y="3979863"/>
            <a:ext cx="49577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Equivalent resistance for 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parallel</a:t>
            </a:r>
            <a:r>
              <a:rPr lang="en-US" sz="1800" b="1" dirty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 resistors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6394" name="Picture 11" descr="Screen shot 2014-07-14 at 11.47.29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2994025"/>
            <a:ext cx="27019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3987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There are series circuits.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604202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Types of circuits</a:t>
            </a: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4338638" y="1128713"/>
            <a:ext cx="4032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There are parallel circuits.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rgbClr val="254061"/>
              </a:solidFill>
            </a:endParaRPr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1628775" y="4111625"/>
            <a:ext cx="622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But some circuits are </a:t>
            </a:r>
            <a:r>
              <a:rPr lang="en-US" altLang="en-US" sz="1800" b="1" u="sng">
                <a:solidFill>
                  <a:srgbClr val="254061"/>
                </a:solidFill>
              </a:rPr>
              <a:t>neither</a:t>
            </a:r>
            <a:r>
              <a:rPr lang="en-US" altLang="en-US" sz="1800" b="1">
                <a:solidFill>
                  <a:srgbClr val="254061"/>
                </a:solidFill>
              </a:rPr>
              <a:t> series nor parallel.  </a:t>
            </a:r>
          </a:p>
        </p:txBody>
      </p:sp>
      <p:pic>
        <p:nvPicPr>
          <p:cNvPr id="18438" name="Picture 1" descr="Screen shot 2014-07-14 at 1.13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663" y="1662113"/>
            <a:ext cx="2757487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6" descr="Screen shot 2014-07-14 at 1.16.4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8" y="1595438"/>
            <a:ext cx="2327275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4"/>
          <p:cNvSpPr txBox="1">
            <a:spLocks noChangeArrowheads="1"/>
          </p:cNvSpPr>
          <p:nvPr/>
        </p:nvSpPr>
        <p:spPr bwMode="auto">
          <a:xfrm>
            <a:off x="604838" y="1120775"/>
            <a:ext cx="6456362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A circuit that is a 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</a:rPr>
              <a:t>combination </a:t>
            </a:r>
            <a:r>
              <a:rPr lang="en-US" sz="1800" b="1" dirty="0" smtClean="0">
                <a:solidFill>
                  <a:srgbClr val="254061"/>
                </a:solidFill>
              </a:rPr>
              <a:t>of series and parallel arrangements is called a 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</a:rPr>
              <a:t>compound circuit</a:t>
            </a:r>
            <a:r>
              <a:rPr lang="en-US" sz="1800" b="1" dirty="0" smtClean="0">
                <a:solidFill>
                  <a:srgbClr val="254061"/>
                </a:solidFill>
              </a:rPr>
              <a:t>.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604202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pitchFamily="34" charset="0"/>
                <a:ea typeface="ＭＳ Ｐゴシック" pitchFamily="34" charset="-128"/>
              </a:rPr>
              <a:t>Compound circuits</a:t>
            </a:r>
          </a:p>
        </p:txBody>
      </p:sp>
      <p:pic>
        <p:nvPicPr>
          <p:cNvPr id="20484" name="Picture 1" descr="CompoundCircuitsExampl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03488"/>
            <a:ext cx="28717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" descr="CompoundCircuitsExample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463800"/>
            <a:ext cx="2514600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10173</TotalTime>
  <Words>1321</Words>
  <Application>Microsoft Macintosh PowerPoint</Application>
  <PresentationFormat>On-screen Show (16:9)</PresentationFormat>
  <Paragraphs>251</Paragraphs>
  <Slides>42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Compound circuits</vt:lpstr>
      <vt:lpstr>Objectives</vt:lpstr>
      <vt:lpstr>Assessment</vt:lpstr>
      <vt:lpstr>Assessment</vt:lpstr>
      <vt:lpstr>Assessment</vt:lpstr>
      <vt:lpstr>Physics terms</vt:lpstr>
      <vt:lpstr>Equations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Assessment</vt:lpstr>
      <vt:lpstr>Assessment</vt:lpstr>
      <vt:lpstr>Assessment</vt:lpstr>
      <vt:lpstr>Assessment</vt:lpstr>
      <vt:lpstr>Assessment</vt:lpstr>
      <vt:lpstr>Assessment</vt:lpstr>
      <vt:lpstr>Assessment</vt:lpstr>
      <vt:lpstr>Assessment</vt:lpstr>
      <vt:lpstr>Assessment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Physics of Renewable Energy</dc:title>
  <dc:creator>Tom Hsu</dc:creator>
  <cp:lastModifiedBy>Freda Husic</cp:lastModifiedBy>
  <cp:revision>252</cp:revision>
  <cp:lastPrinted>2014-07-15T17:48:43Z</cp:lastPrinted>
  <dcterms:created xsi:type="dcterms:W3CDTF">2013-02-02T12:39:00Z</dcterms:created>
  <dcterms:modified xsi:type="dcterms:W3CDTF">2017-05-15T18:17:06Z</dcterms:modified>
</cp:coreProperties>
</file>