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256" r:id="rId2"/>
    <p:sldId id="315" r:id="rId3"/>
    <p:sldId id="487" r:id="rId4"/>
    <p:sldId id="491" r:id="rId5"/>
    <p:sldId id="382" r:id="rId6"/>
    <p:sldId id="532" r:id="rId7"/>
    <p:sldId id="533" r:id="rId8"/>
    <p:sldId id="534" r:id="rId9"/>
    <p:sldId id="537" r:id="rId10"/>
    <p:sldId id="535" r:id="rId11"/>
    <p:sldId id="536" r:id="rId12"/>
    <p:sldId id="538" r:id="rId13"/>
    <p:sldId id="440" r:id="rId14"/>
    <p:sldId id="339" r:id="rId15"/>
    <p:sldId id="464" r:id="rId16"/>
    <p:sldId id="465" r:id="rId17"/>
    <p:sldId id="466" r:id="rId18"/>
    <p:sldId id="483" r:id="rId19"/>
    <p:sldId id="451" r:id="rId20"/>
    <p:sldId id="504" r:id="rId21"/>
    <p:sldId id="511" r:id="rId22"/>
    <p:sldId id="512" r:id="rId23"/>
    <p:sldId id="513" r:id="rId24"/>
    <p:sldId id="514" r:id="rId25"/>
    <p:sldId id="515" r:id="rId26"/>
    <p:sldId id="527" r:id="rId27"/>
    <p:sldId id="528" r:id="rId28"/>
    <p:sldId id="530" r:id="rId29"/>
    <p:sldId id="529" r:id="rId30"/>
    <p:sldId id="531" r:id="rId31"/>
    <p:sldId id="467" r:id="rId32"/>
    <p:sldId id="524" r:id="rId33"/>
    <p:sldId id="444" r:id="rId34"/>
    <p:sldId id="520" r:id="rId35"/>
    <p:sldId id="521" r:id="rId36"/>
    <p:sldId id="494" r:id="rId37"/>
    <p:sldId id="495" r:id="rId38"/>
    <p:sldId id="517" r:id="rId39"/>
    <p:sldId id="516" r:id="rId40"/>
    <p:sldId id="496" r:id="rId41"/>
    <p:sldId id="518" r:id="rId42"/>
    <p:sldId id="519" r:id="rId43"/>
    <p:sldId id="526" r:id="rId44"/>
    <p:sldId id="468" r:id="rId45"/>
    <p:sldId id="469" r:id="rId46"/>
    <p:sldId id="522" r:id="rId47"/>
    <p:sldId id="525" r:id="rId48"/>
    <p:sldId id="473" r:id="rId49"/>
    <p:sldId id="470" r:id="rId50"/>
    <p:sldId id="509" r:id="rId51"/>
    <p:sldId id="482" r:id="rId52"/>
    <p:sldId id="480" r:id="rId53"/>
    <p:sldId id="523" r:id="rId54"/>
    <p:sldId id="505" r:id="rId55"/>
    <p:sldId id="506" r:id="rId56"/>
    <p:sldId id="474" r:id="rId57"/>
    <p:sldId id="488" r:id="rId58"/>
    <p:sldId id="499" r:id="rId59"/>
    <p:sldId id="498" r:id="rId60"/>
    <p:sldId id="493" r:id="rId61"/>
    <p:sldId id="501" r:id="rId62"/>
    <p:sldId id="500" r:id="rId63"/>
    <p:sldId id="479" r:id="rId64"/>
    <p:sldId id="503" r:id="rId65"/>
    <p:sldId id="507" r:id="rId66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57">
          <p15:clr>
            <a:srgbClr val="A4A3A4"/>
          </p15:clr>
        </p15:guide>
        <p15:guide id="2" pos="27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Hanna" initials="JH" lastIdx="2" clrIdx="0">
    <p:extLst/>
  </p:cmAuthor>
  <p:cmAuthor id="2" name="Jeffrey Plank" initials="JP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597" autoAdjust="0"/>
  </p:normalViewPr>
  <p:slideViewPr>
    <p:cSldViewPr snapToGrid="0" snapToObjects="1" showGuides="1">
      <p:cViewPr varScale="1">
        <p:scale>
          <a:sx n="135" d="100"/>
          <a:sy n="135" d="100"/>
        </p:scale>
        <p:origin x="-112" y="-176"/>
      </p:cViewPr>
      <p:guideLst>
        <p:guide orient="horz" pos="457"/>
        <p:guide pos="2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8" d="100"/>
        <a:sy n="188" d="100"/>
      </p:scale>
      <p:origin x="0" y="89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notesMaster" Target="notesMasters/notesMaster1.xml"/><Relationship Id="rId68" Type="http://schemas.openxmlformats.org/officeDocument/2006/relationships/handoutMaster" Target="handoutMasters/handoutMaster1.xml"/><Relationship Id="rId69" Type="http://schemas.openxmlformats.org/officeDocument/2006/relationships/printerSettings" Target="printerSettings/printerSettings1.bin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commentAuthors" Target="commentAuthors.xml"/><Relationship Id="rId71" Type="http://schemas.openxmlformats.org/officeDocument/2006/relationships/presProps" Target="presProps.xml"/><Relationship Id="rId72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heme" Target="theme/theme1.xml"/><Relationship Id="rId74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99A4153-3A28-4D90-BA71-4F982F7FFC01}" type="datetimeFigureOut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9971B9F-6F06-4AAF-8A0A-37C4CC6A46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333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F04D739-736E-402F-A5B1-A3AB30100767}" type="datetimeFigureOut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1A20E3F-FDB3-4BAB-8437-A199FA6930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263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This lesson defines electric power and examines household electrical systems and power usage</a:t>
            </a:r>
            <a:r>
              <a:rPr lang="en-US" altLang="en-US" dirty="0" smtClean="0"/>
              <a:t>. </a:t>
            </a:r>
            <a:r>
              <a:rPr lang="en-US" altLang="en-US" dirty="0" smtClean="0"/>
              <a:t>Students learn how power is related to current, voltage, and resistance, and how to calculate the power and energy use of common appliances.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lesson presents examples of power in electric circuit elements connected in both series and parallel combinations. 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7A5D87DA-4E20-4CB2-8939-0F697D7DD087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Point out that for this problem they did not need to know the resistance since they already knew the current. </a:t>
            </a:r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8AA8DCA8-12BD-4354-B9E2-FFF42728E463}" type="slidenum">
              <a:rPr lang="en-US" altLang="en-US" sz="1200"/>
              <a:pPr eaLnBrk="1" hangingPunct="1"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DA33D2FD-BB6C-41FF-9FC3-0D2C511F3BE3}" type="slidenum">
              <a:rPr lang="en-US" altLang="en-US" sz="1200"/>
              <a:pPr eaLnBrk="1" hangingPunct="1"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826625D-B123-4335-ABE9-1FCCB7CE9223}" type="slidenum">
              <a:rPr lang="en-US" altLang="en-US" sz="1200"/>
              <a:pPr eaLnBrk="1" hangingPunct="1"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C93B04F-964F-4416-A23F-94BCDAB52FA4}" type="slidenum">
              <a:rPr lang="en-US" altLang="en-US" sz="1200"/>
              <a:pPr eaLnBrk="1" hangingPunct="1"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9298672D-1BB1-4E93-AC1E-4079E39F6685}" type="slidenum">
              <a:rPr lang="en-US" altLang="en-US" sz="1200"/>
              <a:pPr eaLnBrk="1" hangingPunct="1"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986CDC09-0EF0-4B67-B29C-C98A980A8B3F}" type="slidenum">
              <a:rPr lang="en-US" altLang="en-US" sz="1200"/>
              <a:pPr eaLnBrk="1" hangingPunct="1"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DBF52D84-A2AD-4E7D-8787-FAF2DFDA0C53}" type="slidenum">
              <a:rPr lang="en-US" altLang="en-US" sz="1200"/>
              <a:pPr eaLnBrk="1" hangingPunct="1"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EC86484D-E88D-402B-B1DF-6EFE74AE94E7}" type="slidenum">
              <a:rPr lang="en-US" altLang="en-US" sz="1200"/>
              <a:pPr eaLnBrk="1" hangingPunct="1"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675BB7D-64B9-48AC-8743-7B5C9E121555}" type="slidenum">
              <a:rPr lang="en-US" altLang="en-US" sz="1200"/>
              <a:pPr eaLnBrk="1" hangingPunct="1"/>
              <a:t>29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9DEE736-D995-41F5-A6B6-5C96C57C1B86}" type="slidenum">
              <a:rPr lang="en-US" altLang="en-US" sz="1200"/>
              <a:pPr eaLnBrk="1" hangingPunct="1"/>
              <a:t>30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CD11D67-8752-4DD9-8732-D51F90B9BCD0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1521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The next set of slides used method 2.</a:t>
            </a:r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FEF454BF-BC2A-4CC5-A4E5-3CD63D2A9B72}" type="slidenum">
              <a:rPr lang="en-US" altLang="en-US" sz="1200"/>
              <a:pPr eaLnBrk="1" hangingPunct="1"/>
              <a:t>36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Point out that the TOTAL current is 3 amps.  the current splits at the junction, so each resistor gets 1.5 amps.  </a:t>
            </a: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3859442-799E-4120-86BE-9D4DD411AC41}" type="slidenum">
              <a:rPr lang="en-US" altLang="en-US" sz="1200"/>
              <a:pPr eaLnBrk="1" hangingPunct="1"/>
              <a:t>37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Point out that the TOTAL current is 3 amps.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current splits at the junction, so each resistor gets 1.5 amps.  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C82CDD14-F592-4866-8F2D-F8469002FC6C}" type="slidenum">
              <a:rPr lang="en-US" altLang="en-US" sz="1200"/>
              <a:pPr eaLnBrk="1" hangingPunct="1"/>
              <a:t>38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Point out that the TOTAL current is 3 amps.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current splits at the junction, so each resistor gets 1.5 amps.  </a:t>
            </a: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32C1FB42-F50F-49FB-82F5-9818CB135A06}" type="slidenum">
              <a:rPr lang="en-US" altLang="en-US" sz="1200"/>
              <a:pPr eaLnBrk="1" hangingPunct="1"/>
              <a:t>39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C9C25BD-443A-491B-82DA-6483418C574B}" type="slidenum">
              <a:rPr lang="en-US" altLang="en-US" sz="1200"/>
              <a:pPr eaLnBrk="1" hangingPunct="1"/>
              <a:t>44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Ask students to point out the advantages of the parallel arrangement:  each appliance can be turned on and off independently, and each appliance gets the full 120 V.</a:t>
            </a: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73AF7D8-8794-488E-ADFE-FFEB03515013}" type="slidenum">
              <a:rPr lang="en-US" altLang="en-US" sz="1200"/>
              <a:pPr eaLnBrk="1" hangingPunct="1"/>
              <a:t>45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C061E59F-064B-413A-B6F3-F188BE7571EC}" type="slidenum">
              <a:rPr lang="en-US" altLang="en-US" sz="1200"/>
              <a:pPr eaLnBrk="1" hangingPunct="1"/>
              <a:t>46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8C9124E-0FA0-470B-9E79-28DDE5FA23EF}" type="slidenum">
              <a:rPr lang="en-US" altLang="en-US" sz="1200"/>
              <a:pPr eaLnBrk="1" hangingPunct="1"/>
              <a:t>47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Point out the circuit breakers in the photo. </a:t>
            </a:r>
            <a:r>
              <a:rPr lang="en-US" altLang="en-US" dirty="0" smtClean="0"/>
              <a:t>Ask </a:t>
            </a:r>
            <a:r>
              <a:rPr lang="en-US" altLang="en-US" dirty="0" smtClean="0"/>
              <a:t>students if they have ever </a:t>
            </a:r>
            <a:r>
              <a:rPr lang="en-US" altLang="en-US" dirty="0" smtClean="0"/>
              <a:t>had </a:t>
            </a:r>
            <a:r>
              <a:rPr lang="en-US" altLang="en-US" dirty="0" smtClean="0"/>
              <a:t>to flip a circuit breaker back that was tripped. </a:t>
            </a:r>
            <a:r>
              <a:rPr lang="en-US" altLang="en-US" dirty="0" smtClean="0"/>
              <a:t>Fuses </a:t>
            </a:r>
            <a:r>
              <a:rPr lang="en-US" altLang="en-US" dirty="0" smtClean="0"/>
              <a:t>and circuit breakers limit the total current flow through the household circuits, which protects the wires from overheating and causing a fire.</a:t>
            </a:r>
          </a:p>
        </p:txBody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5D12B14-4772-4E61-B05C-611E01BCD735}" type="slidenum">
              <a:rPr lang="en-US" altLang="en-US" sz="1200"/>
              <a:pPr eaLnBrk="1" hangingPunct="1"/>
              <a:t>48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Give the students time to think about this and perhaps locate the unit of kWh on this bill. </a:t>
            </a:r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A9E065DD-28FC-4001-BEC5-C4576B5B4042}" type="slidenum">
              <a:rPr lang="en-US" altLang="en-US" sz="1200"/>
              <a:pPr eaLnBrk="1" hangingPunct="1"/>
              <a:t>49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1487DD2-E6E5-40E6-A849-F6754A29DFFE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0924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8320FAEC-35E6-42D8-9106-1FDFCE730261}" type="slidenum">
              <a:rPr lang="en-US" altLang="en-US" sz="1200"/>
              <a:pPr eaLnBrk="1" hangingPunct="1"/>
              <a:t>50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49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69DAB4D3-8458-4AD8-A7BC-86F6F6A37504}" type="slidenum">
              <a:rPr lang="en-US" altLang="en-US" sz="1200"/>
              <a:pPr eaLnBrk="1" hangingPunct="1"/>
              <a:t>52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Reinforce the idea that this is an AVERAGE rate</a:t>
            </a:r>
            <a:r>
              <a:rPr lang="en-US" altLang="en-US" dirty="0" smtClean="0"/>
              <a:t>. </a:t>
            </a:r>
            <a:r>
              <a:rPr lang="en-US" altLang="en-US" dirty="0" smtClean="0"/>
              <a:t>Usage varies. </a:t>
            </a:r>
            <a:r>
              <a:rPr lang="en-US" altLang="en-US" dirty="0" smtClean="0"/>
              <a:t>Sometimes </a:t>
            </a:r>
            <a:r>
              <a:rPr lang="en-US" altLang="en-US" dirty="0" smtClean="0"/>
              <a:t>we may have many appliances on at once</a:t>
            </a:r>
            <a:r>
              <a:rPr lang="en-US" altLang="en-US" dirty="0" smtClean="0"/>
              <a:t>. </a:t>
            </a:r>
            <a:r>
              <a:rPr lang="en-US" altLang="en-US" dirty="0" smtClean="0"/>
              <a:t>When we are away from home or everyone is asleep, usage may be much lower.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870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F6EE191-FC4E-4622-BF0E-5E8D6FA8A90A}" type="slidenum">
              <a:rPr lang="en-US" altLang="en-US" sz="1200"/>
              <a:pPr eaLnBrk="1" hangingPunct="1"/>
              <a:t>53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DA26EE9-EBD3-4E80-ADC1-7D73443B61A0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757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DA26EE9-EBD3-4E80-ADC1-7D73443B61A0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626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1487DD2-E6E5-40E6-A849-F6754A29DFFE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43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DA26EE9-EBD3-4E80-ADC1-7D73443B61A0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184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DA26EE9-EBD3-4E80-ADC1-7D73443B61A0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308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Point out that one horsepower equals 746 watts. </a:t>
            </a:r>
            <a:r>
              <a:rPr lang="en-US" altLang="en-US" dirty="0" smtClean="0"/>
              <a:t>A </a:t>
            </a:r>
            <a:r>
              <a:rPr lang="en-US" altLang="en-US" dirty="0" smtClean="0"/>
              <a:t>little over 6 amps of current drawn from a typical outlet will provide as much power as a </a:t>
            </a:r>
            <a:r>
              <a:rPr lang="en-US" altLang="en-US" dirty="0" smtClean="0"/>
              <a:t>horse, actually </a:t>
            </a:r>
            <a:r>
              <a:rPr lang="en-US" altLang="en-US" dirty="0" smtClean="0"/>
              <a:t>slightly more than a typical horse</a:t>
            </a:r>
            <a:r>
              <a:rPr lang="en-US" altLang="en-US" dirty="0" smtClean="0"/>
              <a:t>!</a:t>
            </a:r>
            <a:endParaRPr lang="en-US" altLang="en-US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E47DC05D-8270-405D-A758-F0F19CB96402}" type="slidenum">
              <a:rPr lang="en-US" altLang="en-US" sz="1200"/>
              <a:pPr eaLnBrk="1" hangingPunct="1"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A00AA8-1407-46E7-9DD3-22F16C2A80A5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72C7B-FBFE-459B-9053-80010AF4CF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4888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F537FB-6DA4-4BC5-8A47-9486F5DF396D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D2246-33AC-4B92-A951-55C78BF78C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3227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ADA74-9C71-4C11-BFF0-881AE78AFB24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B3862-8A3A-43BD-97C5-0D47D07D16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706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7EA08A-4EED-44FB-B949-C7F9EFF867CE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F6E91-CD59-46F8-9FC9-6562A666AB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638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D7D091-4ED5-406C-AD43-8845BDEE46F4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D5F2E-2F38-4C58-8826-8EF29D3CB9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0291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6445B3-B3E7-4F93-95D1-B34FA036392B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8F4D9-3649-4C85-A6B1-C899118D7D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4496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88A027-50F3-4C1B-A037-4C36CBFB0B76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40045-42C2-43DD-B32A-973567727B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0512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2825A-B1C8-4347-BFB3-D76102149236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EFE3B-4595-46C9-814E-BC47BCAEC6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605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B289D8-89D6-46C9-8385-EAD51213AFF6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06A03-AD34-4C3C-8556-7D88757DC9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6490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8EB606-EBA4-495A-B5B9-768A2627BD3E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16D6B4-D050-40E0-8A55-2A3DB717D2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549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71B256-FD6C-4A95-95F0-7596822BECF8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52A47-AB82-4166-8574-41FF14D71A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718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</a:defRPr>
            </a:lvl1pPr>
          </a:lstStyle>
          <a:p>
            <a:fld id="{CD535C52-A02E-4243-AE77-8B508D10CE16}" type="datetime1">
              <a:rPr lang="en-US" altLang="en-US"/>
              <a:pPr/>
              <a:t>5/15/17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70EDF480-8072-4555-8ACA-60CE5A51BAD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/>
          <a:ea typeface="MS PGothic" panose="020B0600070205080204" pitchFamily="34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/>
          <a:ea typeface="MS PGothic" panose="020B0600070205080204" pitchFamily="34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8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5" Type="http://schemas.openxmlformats.org/officeDocument/2006/relationships/image" Target="../media/image11.png"/><Relationship Id="rId6" Type="http://schemas.openxmlformats.org/officeDocument/2006/relationships/image" Target="../media/image22.emf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7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7.png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3.jpe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jpeg"/><Relationship Id="rId3" Type="http://schemas.openxmlformats.org/officeDocument/2006/relationships/image" Target="../media/image4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381000"/>
            <a:ext cx="6475413" cy="21907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sz="5400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Electrical power</a:t>
            </a:r>
            <a:endParaRPr lang="en-US" sz="5400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11980"/>
            <a:ext cx="9144000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Box 5"/>
          <p:cNvSpPr txBox="1">
            <a:spLocks noChangeArrowheads="1"/>
          </p:cNvSpPr>
          <p:nvPr/>
        </p:nvSpPr>
        <p:spPr bwMode="auto">
          <a:xfrm>
            <a:off x="558798" y="1473200"/>
            <a:ext cx="4546601" cy="369331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>
              <a:buFont typeface="+mj-lt"/>
              <a:buAutoNum type="arabicPeriod"/>
              <a:defRPr/>
            </a:pP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Construct the circuit shown. Place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</a:rPr>
              <a:t>the current sensor in series with the 33 Ω resistor and connect the voltage sensor across the 33 Ω resistor</a:t>
            </a: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n-GB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Begin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</a:rPr>
              <a:t>recording data and close the switch. Continue recording data until the energy has reached 1 joule</a:t>
            </a: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n-GB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Repeat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</a:rPr>
              <a:t>the experiment for the 100 Ω </a:t>
            </a: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resistor.</a:t>
            </a: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713" y="984250"/>
            <a:ext cx="83962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Part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2:  Resistors in Parallel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174038" cy="11223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pitchFamily="34" charset="0"/>
                <a:ea typeface="ＭＳ Ｐゴシック" pitchFamily="34" charset="-128"/>
              </a:rPr>
              <a:t>Investigation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151" y="295162"/>
            <a:ext cx="3618762" cy="4625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208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Box 5"/>
          <p:cNvSpPr txBox="1">
            <a:spLocks noChangeArrowheads="1"/>
          </p:cNvSpPr>
          <p:nvPr/>
        </p:nvSpPr>
        <p:spPr bwMode="auto">
          <a:xfrm>
            <a:off x="558800" y="1473200"/>
            <a:ext cx="3784600" cy="286232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Calibri" panose="020F0502020204030204" pitchFamily="34" charset="0"/>
              <a:buAutoNum type="alphaLcPeriod"/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Does </a:t>
            </a:r>
            <a:r>
              <a:rPr lang="en-GB" altLang="en-US" sz="1800" b="1" dirty="0">
                <a:solidFill>
                  <a:srgbClr val="254061"/>
                </a:solidFill>
              </a:rPr>
              <a:t>each resistor have the same power output as Part 1? Why or why not?</a:t>
            </a:r>
            <a:r>
              <a:rPr lang="en-US" altLang="en-US" sz="1800" b="1" dirty="0" smtClean="0">
                <a:solidFill>
                  <a:srgbClr val="254061"/>
                </a:solidFill>
              </a:rPr>
              <a:t> </a:t>
            </a:r>
          </a:p>
          <a:p>
            <a:pPr>
              <a:buFont typeface="Calibri" panose="020F0502020204030204" pitchFamily="34" charset="0"/>
              <a:buAutoNum type="alphaLcPeriod"/>
              <a:defRPr/>
            </a:pPr>
            <a:endParaRPr lang="en-US" altLang="en-US" sz="1800" b="1" dirty="0" smtClean="0">
              <a:solidFill>
                <a:srgbClr val="254061"/>
              </a:solidFill>
            </a:endParaRPr>
          </a:p>
          <a:p>
            <a:pPr>
              <a:buFont typeface="+mj-lt"/>
              <a:buAutoNum type="alphaLcPeriod" startAt="2"/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Which </a:t>
            </a:r>
            <a:r>
              <a:rPr lang="en-GB" altLang="en-US" sz="1800" b="1" dirty="0">
                <a:solidFill>
                  <a:srgbClr val="254061"/>
                </a:solidFill>
              </a:rPr>
              <a:t>resistor has the higher power output? Is this the same as the results in Part 1? Why or why not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?</a:t>
            </a:r>
            <a:endParaRPr lang="en-US" altLang="en-US" sz="1800" b="1" dirty="0" smtClean="0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eriod" startAt="2"/>
              <a:defRPr/>
            </a:pPr>
            <a:endParaRPr lang="en-US" altLang="en-US" sz="1800" b="1" dirty="0" smtClean="0">
              <a:solidFill>
                <a:srgbClr val="254061"/>
              </a:solidFill>
            </a:endParaRPr>
          </a:p>
          <a:p>
            <a:pPr marL="0" indent="0">
              <a:defRPr/>
            </a:pPr>
            <a:endParaRPr lang="en-US" altLang="en-US" sz="1800" b="1" dirty="0" smtClean="0">
              <a:solidFill>
                <a:srgbClr val="25406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713" y="984250"/>
            <a:ext cx="83962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Questions for Part 1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174038" cy="11223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pitchFamily="34" charset="0"/>
                <a:ea typeface="ＭＳ Ｐゴシック" pitchFamily="34" charset="-128"/>
              </a:rPr>
              <a:t>Investigation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008" y="157464"/>
            <a:ext cx="4561905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24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Box 5"/>
          <p:cNvSpPr txBox="1">
            <a:spLocks noChangeArrowheads="1"/>
          </p:cNvSpPr>
          <p:nvPr/>
        </p:nvSpPr>
        <p:spPr bwMode="auto">
          <a:xfrm>
            <a:off x="558800" y="1473200"/>
            <a:ext cx="3784600" cy="31393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+mj-lt"/>
              <a:buAutoNum type="alphaLcPeriod" startAt="3"/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Do </a:t>
            </a:r>
            <a:r>
              <a:rPr lang="en-GB" altLang="en-US" sz="1800" b="1" dirty="0">
                <a:solidFill>
                  <a:srgbClr val="254061"/>
                </a:solidFill>
              </a:rPr>
              <a:t>the resistors consume energy faster in series or in parallel? Why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?</a:t>
            </a:r>
          </a:p>
          <a:p>
            <a:pPr marL="0" indent="0">
              <a:defRPr/>
            </a:pPr>
            <a:endParaRPr lang="en-GB" altLang="en-US" sz="1800" b="1" dirty="0" smtClean="0">
              <a:solidFill>
                <a:srgbClr val="254061"/>
              </a:solidFill>
            </a:endParaRPr>
          </a:p>
          <a:p>
            <a:pPr>
              <a:buFont typeface="+mj-lt"/>
              <a:buAutoNum type="alphaLcPeriod" startAt="4"/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Does the power output of a device depend on the properties of the device, how it is wired in the circuit, or both?</a:t>
            </a:r>
            <a:endParaRPr lang="en-US" altLang="en-US" sz="1800" b="1" dirty="0" smtClean="0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eriod" startAt="4"/>
              <a:defRPr/>
            </a:pPr>
            <a:endParaRPr lang="en-US" altLang="en-US" sz="1800" b="1" dirty="0" smtClean="0">
              <a:solidFill>
                <a:srgbClr val="254061"/>
              </a:solidFill>
            </a:endParaRPr>
          </a:p>
          <a:p>
            <a:pPr marL="0" indent="0">
              <a:defRPr/>
            </a:pPr>
            <a:endParaRPr lang="en-US" altLang="en-US" sz="1800" b="1" dirty="0" smtClean="0">
              <a:solidFill>
                <a:srgbClr val="25406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713" y="984250"/>
            <a:ext cx="83962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Questions for Part 1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174038" cy="11223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pitchFamily="34" charset="0"/>
                <a:ea typeface="ＭＳ Ｐゴシック" pitchFamily="34" charset="-128"/>
              </a:rPr>
              <a:t>Investigation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084" y="157464"/>
            <a:ext cx="4466667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413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Equations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507" name="Content Placeholder 2"/>
          <p:cNvSpPr txBox="1">
            <a:spLocks/>
          </p:cNvSpPr>
          <p:nvPr/>
        </p:nvSpPr>
        <p:spPr bwMode="auto">
          <a:xfrm>
            <a:off x="550863" y="1508125"/>
            <a:ext cx="4427537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Power: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Electrical power:</a:t>
            </a:r>
          </a:p>
        </p:txBody>
      </p:sp>
      <p:pic>
        <p:nvPicPr>
          <p:cNvPr id="21508" name="Picture 5" descr="Screen shot 2014-03-05 at 3.49.0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150" y="3152775"/>
            <a:ext cx="2906713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1" descr="Screen shot 2014-03-05 at 3.50.5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38" y="1152525"/>
            <a:ext cx="2851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3" descr="Screen shot 2014-03-20 at 3.14.19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850" y="1117600"/>
            <a:ext cx="1835150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3" descr="Screen shot 2014-03-05 at 3.45.31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8" y="3395663"/>
            <a:ext cx="179863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 txBox="1">
            <a:spLocks noChangeArrowheads="1"/>
          </p:cNvSpPr>
          <p:nvPr/>
        </p:nvSpPr>
        <p:spPr bwMode="auto">
          <a:xfrm>
            <a:off x="496888" y="1162050"/>
            <a:ext cx="31924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Power is the rate at which work is done or energy transferred or transformed.</a:t>
            </a:r>
          </a:p>
        </p:txBody>
      </p:sp>
      <p:pic>
        <p:nvPicPr>
          <p:cNvPr id="22531" name="Picture 1" descr="Power1sec_60se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1250950"/>
            <a:ext cx="4987925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31800" y="0"/>
            <a:ext cx="4005263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Power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2533" name="Picture 1" descr="Screen shot 2014-03-05 at 3.50.5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3573463"/>
            <a:ext cx="2120900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8" descr="Screen shot 2014-03-20 at 3.14.19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2263775"/>
            <a:ext cx="144462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 txBox="1">
            <a:spLocks noChangeArrowheads="1"/>
          </p:cNvSpPr>
          <p:nvPr/>
        </p:nvSpPr>
        <p:spPr bwMode="auto">
          <a:xfrm>
            <a:off x="479425" y="1165225"/>
            <a:ext cx="39068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The resting human body uses around 100 W of power—similar to an incandescent light bulb.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A desktop computer + monitor uses 150-200 W.                   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A laptop uses only 50 W.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31800" y="0"/>
            <a:ext cx="8712200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Power: everyday examples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3556" name="Picture 2" descr="PowerExamples.revis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1046163"/>
            <a:ext cx="4592637" cy="389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 txBox="1">
            <a:spLocks noChangeArrowheads="1"/>
          </p:cNvSpPr>
          <p:nvPr/>
        </p:nvSpPr>
        <p:spPr bwMode="auto">
          <a:xfrm>
            <a:off x="503238" y="1165225"/>
            <a:ext cx="48402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>
              <a:defRPr/>
            </a:pPr>
            <a:r>
              <a:rPr lang="en-US" sz="1800" b="1" dirty="0">
                <a:solidFill>
                  <a:srgbClr val="254061"/>
                </a:solidFill>
              </a:rPr>
              <a:t>Electrical power can be expressed in terms of current and voltage.</a:t>
            </a:r>
          </a:p>
          <a:p>
            <a:pPr marL="0" indent="0" eaLnBrk="1" hangingPunct="1"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Electric energy is transferred by the electric current.</a:t>
            </a:r>
          </a:p>
          <a:p>
            <a:pPr marL="285750" indent="-285750" eaLnBrk="1" hangingPunct="1">
              <a:buFont typeface="Arial"/>
              <a:buChar char="•"/>
              <a:defRPr/>
            </a:pPr>
            <a:endParaRPr lang="en-US" sz="1800" b="1" dirty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Electric </a:t>
            </a:r>
            <a:r>
              <a:rPr lang="en-US" sz="1800" b="1" dirty="0">
                <a:solidFill>
                  <a:srgbClr val="254061"/>
                </a:solidFill>
              </a:rPr>
              <a:t>energy </a:t>
            </a:r>
            <a:r>
              <a:rPr lang="en-US" sz="1800" b="1" dirty="0" smtClean="0">
                <a:solidFill>
                  <a:srgbClr val="254061"/>
                </a:solidFill>
              </a:rPr>
              <a:t>may be </a:t>
            </a:r>
            <a:r>
              <a:rPr lang="en-US" sz="1800" b="1" dirty="0">
                <a:solidFill>
                  <a:srgbClr val="254061"/>
                </a:solidFill>
              </a:rPr>
              <a:t>converted </a:t>
            </a:r>
            <a:r>
              <a:rPr lang="en-US" sz="1800" b="1" dirty="0" smtClean="0">
                <a:solidFill>
                  <a:srgbClr val="254061"/>
                </a:solidFill>
              </a:rPr>
              <a:t>into </a:t>
            </a:r>
            <a:r>
              <a:rPr lang="en-US" sz="1800" b="1" dirty="0">
                <a:solidFill>
                  <a:srgbClr val="254061"/>
                </a:solidFill>
              </a:rPr>
              <a:t>light (radiant energy), thermal energy (heat), </a:t>
            </a:r>
            <a:r>
              <a:rPr lang="en-US" sz="1800" b="1" dirty="0" smtClean="0">
                <a:solidFill>
                  <a:srgbClr val="254061"/>
                </a:solidFill>
              </a:rPr>
              <a:t>or motion </a:t>
            </a:r>
            <a:r>
              <a:rPr lang="en-US" sz="1800" b="1" dirty="0">
                <a:solidFill>
                  <a:srgbClr val="254061"/>
                </a:solidFill>
              </a:rPr>
              <a:t>(mechanical energy</a:t>
            </a:r>
            <a:r>
              <a:rPr lang="en-US" sz="1800" b="1" dirty="0" smtClean="0">
                <a:solidFill>
                  <a:srgbClr val="254061"/>
                </a:solidFill>
              </a:rPr>
              <a:t>).</a:t>
            </a:r>
            <a:endParaRPr lang="en-US" sz="1800" b="1" dirty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marL="0" indent="0" eaLnBrk="1" hangingPunct="1"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5135563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Electrical power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4580" name="Picture 5" descr="Screen shot 2014-03-05 at 3.45.3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213" y="1404938"/>
            <a:ext cx="18002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7" descr="Screen shot 2014-03-05 at 3.49.0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88" y="2549525"/>
            <a:ext cx="2906712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 txBox="1">
            <a:spLocks noChangeArrowheads="1"/>
          </p:cNvSpPr>
          <p:nvPr/>
        </p:nvSpPr>
        <p:spPr bwMode="auto">
          <a:xfrm>
            <a:off x="506413" y="1168400"/>
            <a:ext cx="46926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Voltage and current—volts and amps—together determine how much power is generated by a circuit component.</a:t>
            </a:r>
          </a:p>
          <a:p>
            <a:pPr eaLnBrk="1" hangingPunct="1"/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/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A 9-volt battery generates nine watts of power per amp of current.</a:t>
            </a:r>
          </a:p>
        </p:txBody>
      </p:sp>
      <p:pic>
        <p:nvPicPr>
          <p:cNvPr id="25603" name="Picture 1" descr="VoltsBatteryPow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1160463"/>
            <a:ext cx="3862388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5135563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Volts and amps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5605" name="Picture 5" descr="Screen shot 2014-03-05 at 3.45.3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3552825"/>
            <a:ext cx="1798638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 txBox="1">
            <a:spLocks noChangeArrowheads="1"/>
          </p:cNvSpPr>
          <p:nvPr/>
        </p:nvSpPr>
        <p:spPr bwMode="auto">
          <a:xfrm>
            <a:off x="522288" y="1168400"/>
            <a:ext cx="4799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A household outlet operates at 120 volts:</a:t>
            </a:r>
          </a:p>
        </p:txBody>
      </p:sp>
      <p:pic>
        <p:nvPicPr>
          <p:cNvPr id="26627" name="Picture 2" descr="HorseAndPow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1473200"/>
            <a:ext cx="3559175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431800" y="0"/>
            <a:ext cx="7391400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Why is electricity so useful?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6629" name="Picture 6" descr="Screen shot 2014-03-05 at 3.45.31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1101725"/>
            <a:ext cx="18002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549275" y="1355725"/>
            <a:ext cx="479901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It delivers 120 watts of power for every one amp of current.</a:t>
            </a:r>
          </a:p>
          <a:p>
            <a:pPr marL="0" indent="0" eaLnBrk="1" hangingPunct="1"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A small electrical wire can deliver as much power as a horse:  1 hp = 746 W.</a:t>
            </a:r>
          </a:p>
          <a:p>
            <a:pPr marL="0" indent="0" eaLnBrk="1" hangingPunct="1"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A household fuse box carries 60 amps or more, and as much power as several teams of horses!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Content Placeholder 2"/>
          <p:cNvSpPr txBox="1">
            <a:spLocks/>
          </p:cNvSpPr>
          <p:nvPr/>
        </p:nvSpPr>
        <p:spPr bwMode="auto">
          <a:xfrm>
            <a:off x="790575" y="1851025"/>
            <a:ext cx="191611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 dirty="0">
                <a:solidFill>
                  <a:srgbClr val="254061"/>
                </a:solidFill>
              </a:rPr>
              <a:t>Click this </a:t>
            </a:r>
            <a:r>
              <a:rPr lang="en-US" altLang="en-US" sz="1800" b="1" dirty="0" smtClean="0">
                <a:solidFill>
                  <a:srgbClr val="254061"/>
                </a:solidFill>
              </a:rPr>
              <a:t>interactive.</a:t>
            </a:r>
            <a:endParaRPr lang="en-US" altLang="en-US" sz="1800" b="1" dirty="0">
              <a:solidFill>
                <a:srgbClr val="254061"/>
              </a:solidFill>
            </a:endParaRPr>
          </a:p>
        </p:txBody>
      </p:sp>
      <p:cxnSp>
        <p:nvCxnSpPr>
          <p:cNvPr id="9" name="Straight Arrow Connector 8"/>
          <p:cNvCxnSpPr>
            <a:cxnSpLocks noChangeShapeType="1"/>
          </p:cNvCxnSpPr>
          <p:nvPr/>
        </p:nvCxnSpPr>
        <p:spPr bwMode="auto">
          <a:xfrm>
            <a:off x="2154238" y="2752725"/>
            <a:ext cx="688975" cy="40640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5" name="TextBox 1"/>
          <p:cNvSpPr txBox="1">
            <a:spLocks noChangeArrowheads="1"/>
          </p:cNvSpPr>
          <p:nvPr/>
        </p:nvSpPr>
        <p:spPr bwMode="auto">
          <a:xfrm>
            <a:off x="3213100" y="800100"/>
            <a:ext cx="5819775" cy="4619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Exploring the ideas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" name="Picture 1" descr="Screen shot 2014-10-13 at 2.05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513" y="1135063"/>
            <a:ext cx="5899150" cy="3711575"/>
          </a:xfrm>
          <a:prstGeom prst="rect">
            <a:avLst/>
          </a:prstGeom>
          <a:ln w="12700" cmpd="sng">
            <a:solidFill>
              <a:schemeClr val="bg2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Objectives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8" name="Content Placeholder 2"/>
          <p:cNvSpPr txBox="1">
            <a:spLocks/>
          </p:cNvSpPr>
          <p:nvPr/>
        </p:nvSpPr>
        <p:spPr bwMode="auto">
          <a:xfrm>
            <a:off x="617538" y="1173163"/>
            <a:ext cx="6007100" cy="270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Use the equation for electrical power to solve circuit problems.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Understand basic concepts for home electricity usage and wiring.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Calculate the power used by electric circuit elements connected in both series and parallel combinations.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buFont typeface="Arial" charset="0"/>
              <a:buChar char="•"/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 txBox="1">
            <a:spLocks/>
          </p:cNvSpPr>
          <p:nvPr/>
        </p:nvSpPr>
        <p:spPr bwMode="auto">
          <a:xfrm>
            <a:off x="560388" y="1016000"/>
            <a:ext cx="3216275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A student measures 0.50 A  of current flowing through a 10 Ω resistor when 5.0 volts is applied.  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How much power is dissipated by the resistor?   </a:t>
            </a:r>
            <a:endParaRPr lang="en-US" altLang="en-US" sz="1800" b="1">
              <a:solidFill>
                <a:srgbClr val="8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Engaging with the concepts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9700" name="Picture 1" descr="PowerCA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1123950"/>
            <a:ext cx="520382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044950" y="2887663"/>
            <a:ext cx="669925" cy="160337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6026150" y="2827338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0.50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703897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5.0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8064500" y="230822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Power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 txBox="1">
            <a:spLocks/>
          </p:cNvSpPr>
          <p:nvPr/>
        </p:nvSpPr>
        <p:spPr bwMode="auto">
          <a:xfrm>
            <a:off x="560388" y="1016000"/>
            <a:ext cx="32162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A student measures 0.50 A  of current flowing through a 10 Ω resistor when 5.0 volts is applied.  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How much power is dissipated by the resistor?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           </a:t>
            </a:r>
            <a:r>
              <a:rPr lang="en-US" altLang="en-US" sz="1800" b="1">
                <a:solidFill>
                  <a:srgbClr val="800000"/>
                </a:solidFill>
              </a:rPr>
              <a:t>2.5 watts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   </a:t>
            </a:r>
            <a:endParaRPr lang="en-US" altLang="en-US" sz="1800" b="1">
              <a:solidFill>
                <a:srgbClr val="8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Engaging with the concepts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0724" name="Picture 1" descr="PowerC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1123950"/>
            <a:ext cx="520382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044950" y="2887663"/>
            <a:ext cx="669925" cy="160337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6026150" y="2827338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0.50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703897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5.0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8064500" y="230822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Power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4000500" y="2830513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2.5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 txBox="1">
            <a:spLocks/>
          </p:cNvSpPr>
          <p:nvPr/>
        </p:nvSpPr>
        <p:spPr bwMode="auto">
          <a:xfrm>
            <a:off x="560388" y="1016000"/>
            <a:ext cx="32162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How much current flows through an incandescent bulb that draws 100 W of power from a 120 V outlet?   </a:t>
            </a:r>
            <a:endParaRPr lang="en-US" sz="1800" b="1" dirty="0">
              <a:solidFill>
                <a:srgbClr val="800000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  <a:endParaRPr lang="en-US" sz="1800" b="1" dirty="0" smtClean="0">
              <a:solidFill>
                <a:srgbClr val="8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Engaging with the concepts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2772" name="Picture 1" descr="PowerC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1123950"/>
            <a:ext cx="520382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703897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120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8064500" y="230822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Current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4000500" y="2830513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100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51550" y="2881313"/>
            <a:ext cx="671513" cy="16827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Screen shot 2014-03-05 at 3.55.3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3341688"/>
            <a:ext cx="3181350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Content Placeholder 2"/>
          <p:cNvSpPr txBox="1">
            <a:spLocks/>
          </p:cNvSpPr>
          <p:nvPr/>
        </p:nvSpPr>
        <p:spPr bwMode="auto">
          <a:xfrm>
            <a:off x="560388" y="1016000"/>
            <a:ext cx="3216275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How much current flows through an incandescent bulb that draws 100 W of power from a 120 V outlet? </a:t>
            </a: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  <a:r>
              <a:rPr lang="en-US" sz="1800" b="1" dirty="0" smtClean="0">
                <a:solidFill>
                  <a:srgbClr val="800000"/>
                </a:solidFill>
              </a:rPr>
              <a:t>  0.83 amps  </a:t>
            </a:r>
            <a:endParaRPr lang="en-US" sz="1800" b="1" dirty="0">
              <a:solidFill>
                <a:srgbClr val="800000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  <a:endParaRPr lang="en-US" sz="1800" b="1" dirty="0" smtClean="0">
              <a:solidFill>
                <a:srgbClr val="8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Engaging with the concepts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4821" name="Picture 1" descr="PowerCA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1123950"/>
            <a:ext cx="520382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051550" y="2881313"/>
            <a:ext cx="671513" cy="16827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703897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120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8064500" y="230822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Current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4000500" y="2830513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100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6008688" y="2828925"/>
            <a:ext cx="9255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0.8333</a:t>
            </a:r>
          </a:p>
        </p:txBody>
      </p:sp>
      <p:sp>
        <p:nvSpPr>
          <p:cNvPr id="13" name="Oval 12"/>
          <p:cNvSpPr/>
          <p:nvPr/>
        </p:nvSpPr>
        <p:spPr>
          <a:xfrm>
            <a:off x="2579688" y="3348038"/>
            <a:ext cx="1228725" cy="617537"/>
          </a:xfrm>
          <a:prstGeom prst="ellipse">
            <a:avLst/>
          </a:prstGeom>
          <a:noFill/>
          <a:ln w="28575" cmpd="sng"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 txBox="1">
            <a:spLocks/>
          </p:cNvSpPr>
          <p:nvPr/>
        </p:nvSpPr>
        <p:spPr bwMode="auto">
          <a:xfrm>
            <a:off x="560388" y="1016000"/>
            <a:ext cx="3052762" cy="357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If you double the current in a circuit, how does the power change?  </a:t>
            </a: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What if you double the voltage instead?  </a:t>
            </a:r>
            <a:endParaRPr lang="en-US" sz="1800" b="1" dirty="0">
              <a:solidFill>
                <a:srgbClr val="800000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  <a:endParaRPr lang="en-US" sz="1800" b="1" dirty="0" smtClean="0">
              <a:solidFill>
                <a:srgbClr val="8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Engaging with the concepts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6868" name="Picture 1" descr="PowerC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1123950"/>
            <a:ext cx="520382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049713" y="2876550"/>
            <a:ext cx="671512" cy="16827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703897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30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8064500" y="230822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Power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00392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01002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60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 txBox="1">
            <a:spLocks/>
          </p:cNvSpPr>
          <p:nvPr/>
        </p:nvSpPr>
        <p:spPr bwMode="auto">
          <a:xfrm>
            <a:off x="560388" y="1016000"/>
            <a:ext cx="3008312" cy="357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If you double the current in a circuit, how does the power change?  </a:t>
            </a: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 </a:t>
            </a:r>
            <a:r>
              <a:rPr lang="en-US" sz="1800" b="1" dirty="0" smtClean="0">
                <a:solidFill>
                  <a:srgbClr val="800000"/>
                </a:solidFill>
              </a:rPr>
              <a:t>It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rgbClr val="800000"/>
                </a:solidFill>
              </a:rPr>
              <a:t>doubles.</a:t>
            </a: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What if you double the voltage instead? </a:t>
            </a: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</a:t>
            </a:r>
            <a:r>
              <a:rPr lang="en-US" sz="1800" b="1" dirty="0">
                <a:solidFill>
                  <a:srgbClr val="800000"/>
                </a:solidFill>
              </a:rPr>
              <a:t>It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>
                <a:solidFill>
                  <a:srgbClr val="800000"/>
                </a:solidFill>
              </a:rPr>
              <a:t>doubles.</a:t>
            </a: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sz="1800" b="1" dirty="0">
              <a:solidFill>
                <a:srgbClr val="800000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  <a:endParaRPr lang="en-US" sz="1800" b="1" dirty="0" smtClean="0">
              <a:solidFill>
                <a:srgbClr val="8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Engaging with the concepts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8916" name="Picture 1" descr="PowerC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1123950"/>
            <a:ext cx="520382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049713" y="2876550"/>
            <a:ext cx="671512" cy="16827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703897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30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8064500" y="230822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Power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00392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01002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120</a:t>
            </a:r>
          </a:p>
        </p:txBody>
      </p:sp>
      <p:sp>
        <p:nvSpPr>
          <p:cNvPr id="38922" name="TextBox 2"/>
          <p:cNvSpPr txBox="1">
            <a:spLocks noChangeArrowheads="1"/>
          </p:cNvSpPr>
          <p:nvPr/>
        </p:nvSpPr>
        <p:spPr bwMode="auto">
          <a:xfrm>
            <a:off x="1014413" y="4279900"/>
            <a:ext cx="6872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800000"/>
                </a:solidFill>
              </a:rPr>
              <a:t>Power is directly proportional to both current and voltage.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 txBox="1">
            <a:spLocks/>
          </p:cNvSpPr>
          <p:nvPr/>
        </p:nvSpPr>
        <p:spPr bwMode="auto">
          <a:xfrm>
            <a:off x="560388" y="1016000"/>
            <a:ext cx="3008312" cy="357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A typical car may operate at 100 hp, or 75,000 watts. An electric car runs on batteries.  Why can’t it run on a 1.5 V battery?  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          </a:t>
            </a:r>
            <a:endParaRPr lang="en-US" altLang="en-US" sz="1800" b="1">
              <a:solidFill>
                <a:srgbClr val="8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Engaging with the concepts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0964" name="Picture 1" descr="PowerC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1123950"/>
            <a:ext cx="520382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049963" y="2890838"/>
            <a:ext cx="671512" cy="16827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703897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1.5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8064500" y="230822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Current</a:t>
            </a: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01002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75,000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 txBox="1">
            <a:spLocks/>
          </p:cNvSpPr>
          <p:nvPr/>
        </p:nvSpPr>
        <p:spPr bwMode="auto">
          <a:xfrm>
            <a:off x="560388" y="1016000"/>
            <a:ext cx="3008312" cy="357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A typical car may operate at 100 hp, or 75,000 watts. An electric car runs on batteries.  Why can’t it run on a 1.5 V battery?  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800000"/>
                </a:solidFill>
              </a:rPr>
              <a:t>A 1.5 V battery would need to source 50,000 A of current to supply that much power!  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254061"/>
                </a:solidFill>
              </a:rPr>
              <a:t>          </a:t>
            </a:r>
            <a:endParaRPr lang="en-US" altLang="en-US" sz="1800" b="1">
              <a:solidFill>
                <a:srgbClr val="8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Engaging with the concepts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3012" name="Picture 1" descr="PowerC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1123950"/>
            <a:ext cx="520382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049963" y="2890838"/>
            <a:ext cx="671512" cy="168275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703897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1.5</a:t>
            </a: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8064500" y="230822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Current</a:t>
            </a: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010025" y="2835275"/>
            <a:ext cx="92551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75,000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6002338" y="2852738"/>
            <a:ext cx="9255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50" dirty="0" smtClean="0">
                <a:solidFill>
                  <a:schemeClr val="bg1"/>
                </a:solidFill>
              </a:rPr>
              <a:t>50,000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Redefining the volt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5059" name="Picture 5" descr="Screen shot 2014-03-05 at 3.45.31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75" y="1374775"/>
            <a:ext cx="163195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7" descr="Screen shot 2014-03-05 at 3.49.08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2187575"/>
            <a:ext cx="255587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Arrow 1"/>
          <p:cNvSpPr>
            <a:spLocks noChangeArrowheads="1"/>
          </p:cNvSpPr>
          <p:nvPr/>
        </p:nvSpPr>
        <p:spPr bwMode="auto">
          <a:xfrm>
            <a:off x="3565525" y="1250950"/>
            <a:ext cx="1377950" cy="781050"/>
          </a:xfrm>
          <a:prstGeom prst="rightArrow">
            <a:avLst>
              <a:gd name="adj1" fmla="val 50000"/>
              <a:gd name="adj2" fmla="val 50052"/>
            </a:avLst>
          </a:prstGeom>
          <a:solidFill>
            <a:srgbClr val="95B3D7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45062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113" y="2597150"/>
            <a:ext cx="2420937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46288" y="3957638"/>
            <a:ext cx="45545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A 1 volt power supply generates 1 watt of power for each amp that flows.</a:t>
            </a:r>
          </a:p>
        </p:txBody>
      </p:sp>
      <p:pic>
        <p:nvPicPr>
          <p:cNvPr id="45064" name="Picture 8" descr="Screen shot 2014-10-21 at 9.33.07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325" y="973138"/>
            <a:ext cx="1724025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 txBox="1">
            <a:spLocks/>
          </p:cNvSpPr>
          <p:nvPr/>
        </p:nvSpPr>
        <p:spPr bwMode="auto">
          <a:xfrm>
            <a:off x="560388" y="1016000"/>
            <a:ext cx="4179887" cy="357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A typical car may operate at 100 </a:t>
            </a:r>
            <a:r>
              <a:rPr lang="en-US" sz="1800" b="1" dirty="0" err="1" smtClean="0">
                <a:solidFill>
                  <a:schemeClr val="accent1">
                    <a:lumMod val="50000"/>
                  </a:schemeClr>
                </a:solidFill>
              </a:rPr>
              <a:t>hp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, or 75,000 watts. </a:t>
            </a:r>
          </a:p>
          <a:p>
            <a:pPr marL="285750" indent="-285750" eaLnBrk="1" hangingPunct="1">
              <a:spcBef>
                <a:spcPct val="2000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If a hybrid car runs on a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1.5 V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battery, 50,000 A must flow!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     </a:t>
            </a:r>
            <a:endParaRPr lang="en-US" sz="1800" b="1" dirty="0" smtClean="0">
              <a:solidFill>
                <a:srgbClr val="8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Hybrid cars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7108" name="Picture 4" descr="Screen shot 2014-10-21 at 9.38.3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2687638"/>
            <a:ext cx="232727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5" descr="Screen shot 2014-10-21 at 9.38.55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3722688"/>
            <a:ext cx="2435225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14" descr="Screen shot 2014-10-21 at 9.38.09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1671638"/>
            <a:ext cx="24574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560388" y="2767013"/>
            <a:ext cx="3736975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spcBef>
                <a:spcPct val="2000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If it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runs on a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V battery,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6,520 A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must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flow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!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     </a:t>
            </a:r>
            <a:endParaRPr lang="en-US" sz="1800" b="1" dirty="0" smtClean="0">
              <a:solidFill>
                <a:srgbClr val="800000"/>
              </a:solidFill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560388" y="3722688"/>
            <a:ext cx="34766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spcBef>
                <a:spcPct val="20000"/>
              </a:spcBef>
              <a:spcAft>
                <a:spcPts val="1200"/>
              </a:spcAft>
              <a:buFont typeface="Arial"/>
              <a:buChar char="•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With a 480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V battery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, only 156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A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must flow.</a:t>
            </a:r>
          </a:p>
          <a:p>
            <a:pPr marL="285750" indent="-285750" eaLnBrk="1" hangingPunct="1">
              <a:spcBef>
                <a:spcPct val="20000"/>
              </a:spcBef>
              <a:spcAft>
                <a:spcPts val="1200"/>
              </a:spcAft>
              <a:buFont typeface="Arial"/>
              <a:buChar char="•"/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           </a:t>
            </a:r>
            <a:endParaRPr lang="en-US" sz="1800" b="1" dirty="0" smtClean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50863" y="1003300"/>
            <a:ext cx="7024687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spcBef>
                <a:spcPct val="2000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How much current flows through an incandescent light bulb that draws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4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0 W of power from a 120 V outlet?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49275" y="2233613"/>
            <a:ext cx="5983288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Calibri" panose="020F0502020204030204" pitchFamily="34" charset="0"/>
              <a:buAutoNum type="arabicPeriod" startAt="2"/>
            </a:pPr>
            <a:r>
              <a:rPr lang="en-US" altLang="en-US" sz="1800" b="1">
                <a:solidFill>
                  <a:srgbClr val="254061"/>
                </a:solidFill>
              </a:rPr>
              <a:t>Two 30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254061"/>
                </a:solidFill>
              </a:rPr>
              <a:t>series</a:t>
            </a:r>
            <a:r>
              <a:rPr lang="en-US" altLang="en-US" sz="1800" b="1">
                <a:solidFill>
                  <a:srgbClr val="254061"/>
                </a:solidFill>
              </a:rPr>
              <a:t> to a 120 volt outlet.</a:t>
            </a: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 lvl="1"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current flows through the circuit?</a:t>
            </a:r>
          </a:p>
          <a:p>
            <a:pPr lvl="1"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HybridCa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" y="1081088"/>
            <a:ext cx="7553325" cy="300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Hybrid cars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9156" name="Picture 5" descr="Screen shot 2014-10-21 at 9.38.55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925" y="4248150"/>
            <a:ext cx="2436813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6097588" y="4168775"/>
            <a:ext cx="2792412" cy="828675"/>
          </a:xfrm>
          <a:prstGeom prst="roundRect">
            <a:avLst/>
          </a:prstGeom>
          <a:noFill/>
          <a:ln w="38100" cmpd="sng"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6538913" y="3254375"/>
            <a:ext cx="471487" cy="914400"/>
          </a:xfrm>
          <a:prstGeom prst="straightConnector1">
            <a:avLst/>
          </a:prstGeom>
          <a:ln w="28575" cmpd="sng">
            <a:solidFill>
              <a:srgbClr val="8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Compare2Bulb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1347788"/>
            <a:ext cx="4184650" cy="3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Box 6"/>
          <p:cNvSpPr txBox="1">
            <a:spLocks noChangeArrowheads="1"/>
          </p:cNvSpPr>
          <p:nvPr/>
        </p:nvSpPr>
        <p:spPr bwMode="auto">
          <a:xfrm>
            <a:off x="558800" y="1017588"/>
            <a:ext cx="43910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Incandescent bulbs are rated by</a:t>
            </a:r>
            <a:r>
              <a:rPr lang="en-US" altLang="en-US" sz="1800" b="1" i="1">
                <a:solidFill>
                  <a:srgbClr val="254061"/>
                </a:solidFill>
              </a:rPr>
              <a:t> </a:t>
            </a:r>
            <a:r>
              <a:rPr lang="en-US" altLang="en-US" sz="1800" b="1">
                <a:solidFill>
                  <a:srgbClr val="254061"/>
                </a:solidFill>
              </a:rPr>
              <a:t>the </a:t>
            </a:r>
            <a:r>
              <a:rPr lang="en-US" altLang="en-US" sz="1800" b="1" i="1">
                <a:solidFill>
                  <a:srgbClr val="254061"/>
                </a:solidFill>
              </a:rPr>
              <a:t>electrical power they consume</a:t>
            </a:r>
            <a:r>
              <a:rPr lang="en-US" altLang="en-US" sz="1800" b="1">
                <a:solidFill>
                  <a:srgbClr val="254061"/>
                </a:solidFill>
              </a:rPr>
              <a:t>, not by how much light they produce.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Power ratings of light bulbs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9438" y="1744663"/>
            <a:ext cx="439102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457200" lvl="1" indent="0" eaLnBrk="1" hangingPunct="1">
              <a:defRPr/>
            </a:pPr>
            <a:endParaRPr lang="en-US" sz="1800" b="1" dirty="0" smtClean="0">
              <a:solidFill>
                <a:srgbClr val="254061"/>
              </a:solidFill>
              <a:cs typeface="ＭＳ Ｐゴシック" charset="0"/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A 100 W incandescent bulb uses 100 W of electrical power.</a:t>
            </a:r>
          </a:p>
          <a:p>
            <a:pPr eaLnBrk="1" hangingPunct="1">
              <a:buFont typeface="Arial"/>
              <a:buChar char="•"/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Only 2 W is converted to light energy!  The rest of the power is radiated away as heat.</a:t>
            </a:r>
          </a:p>
        </p:txBody>
      </p:sp>
      <p:sp>
        <p:nvSpPr>
          <p:cNvPr id="2" name="Rectangle 1"/>
          <p:cNvSpPr/>
          <p:nvPr/>
        </p:nvSpPr>
        <p:spPr>
          <a:xfrm>
            <a:off x="7161213" y="1250950"/>
            <a:ext cx="1982787" cy="364331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Compare2Bulb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1347788"/>
            <a:ext cx="4184650" cy="3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TextBox 6"/>
          <p:cNvSpPr txBox="1">
            <a:spLocks noChangeArrowheads="1"/>
          </p:cNvSpPr>
          <p:nvPr/>
        </p:nvSpPr>
        <p:spPr bwMode="auto">
          <a:xfrm>
            <a:off x="558800" y="1017588"/>
            <a:ext cx="43910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Incandescent bulbs are rated by</a:t>
            </a:r>
            <a:r>
              <a:rPr lang="en-US" altLang="en-US" sz="1800" b="1" i="1">
                <a:solidFill>
                  <a:srgbClr val="254061"/>
                </a:solidFill>
              </a:rPr>
              <a:t> </a:t>
            </a:r>
            <a:r>
              <a:rPr lang="en-US" altLang="en-US" sz="1800" b="1">
                <a:solidFill>
                  <a:srgbClr val="254061"/>
                </a:solidFill>
              </a:rPr>
              <a:t>the </a:t>
            </a:r>
            <a:r>
              <a:rPr lang="en-US" altLang="en-US" sz="1800" b="1" i="1">
                <a:solidFill>
                  <a:srgbClr val="254061"/>
                </a:solidFill>
              </a:rPr>
              <a:t>electrical power they consume</a:t>
            </a:r>
            <a:r>
              <a:rPr lang="en-US" altLang="en-US" sz="1800" b="1">
                <a:solidFill>
                  <a:srgbClr val="254061"/>
                </a:solidFill>
              </a:rPr>
              <a:t>, not by how much light they produce.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Power ratings of light bulbs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9438" y="1744663"/>
            <a:ext cx="43910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457200" lvl="1" indent="0" eaLnBrk="1" hangingPunct="1">
              <a:defRPr/>
            </a:pPr>
            <a:endParaRPr lang="en-US" sz="1800" b="1" dirty="0" smtClean="0">
              <a:solidFill>
                <a:srgbClr val="254061"/>
              </a:solidFill>
              <a:cs typeface="ＭＳ Ｐゴシック" charset="0"/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A 100 W incandescent bulb uses 100 W of electrical power.</a:t>
            </a:r>
          </a:p>
          <a:p>
            <a:pPr eaLnBrk="1" hangingPunct="1">
              <a:buFont typeface="Arial"/>
              <a:buChar char="•"/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Only 2 W is converted to light energy!  The rest of the power is radiated away as heat.</a:t>
            </a:r>
          </a:p>
          <a:p>
            <a:pPr lvl="1" eaLnBrk="1" hangingPunct="1">
              <a:buFont typeface="Courier New" charset="0"/>
              <a:buChar char="o"/>
              <a:defRPr/>
            </a:pPr>
            <a:endParaRPr lang="en-US" sz="1800" b="1" dirty="0" smtClean="0">
              <a:solidFill>
                <a:srgbClr val="254061"/>
              </a:solidFill>
              <a:cs typeface="ＭＳ Ｐゴシック" charset="0"/>
            </a:endParaRPr>
          </a:p>
          <a:p>
            <a:pPr marL="0" indent="0" eaLnBrk="1" hangingPunct="1"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Compact fluorescent bulbs produce the </a:t>
            </a:r>
            <a:r>
              <a:rPr lang="en-US" sz="1800" b="1" u="sng" dirty="0" smtClean="0">
                <a:solidFill>
                  <a:srgbClr val="254061"/>
                </a:solidFill>
              </a:rPr>
              <a:t>same</a:t>
            </a:r>
            <a:r>
              <a:rPr lang="en-US" sz="1800" b="1" dirty="0" smtClean="0">
                <a:solidFill>
                  <a:srgbClr val="254061"/>
                </a:solidFill>
              </a:rPr>
              <a:t> light output</a:t>
            </a:r>
            <a:r>
              <a:rPr lang="en-US" sz="1800" b="1" dirty="0">
                <a:solidFill>
                  <a:srgbClr val="254061"/>
                </a:solidFill>
              </a:rPr>
              <a:t> </a:t>
            </a:r>
            <a:r>
              <a:rPr lang="en-US" sz="1800" b="1" dirty="0" smtClean="0">
                <a:solidFill>
                  <a:srgbClr val="254061"/>
                </a:solidFill>
              </a:rPr>
              <a:t>with less power.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6"/>
          <p:cNvSpPr txBox="1">
            <a:spLocks noChangeArrowheads="1"/>
          </p:cNvSpPr>
          <p:nvPr/>
        </p:nvSpPr>
        <p:spPr bwMode="auto">
          <a:xfrm>
            <a:off x="558800" y="1016000"/>
            <a:ext cx="4800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How much current flows through 100 W incandescent versus CFL light bulbs?  </a:t>
            </a:r>
          </a:p>
          <a:p>
            <a:pPr eaLnBrk="1" hangingPunct="1"/>
            <a:endParaRPr lang="en-US" altLang="en-US" sz="1800" b="1">
              <a:solidFill>
                <a:srgbClr val="254061"/>
              </a:solidFill>
            </a:endParaRPr>
          </a:p>
        </p:txBody>
      </p:sp>
      <p:pic>
        <p:nvPicPr>
          <p:cNvPr id="53251" name="Picture 1" descr="Compare2Bulb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1347788"/>
            <a:ext cx="4184650" cy="3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Solving power problems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3253" name="Picture 1" descr="Screen shot 2014-03-05 at 3.54.1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1843088"/>
            <a:ext cx="3376613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09600" y="2851150"/>
            <a:ext cx="4103688" cy="18891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6"/>
          <p:cNvSpPr txBox="1">
            <a:spLocks noChangeArrowheads="1"/>
          </p:cNvSpPr>
          <p:nvPr/>
        </p:nvSpPr>
        <p:spPr bwMode="auto">
          <a:xfrm>
            <a:off x="558800" y="1016000"/>
            <a:ext cx="4800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How much current flows through 100 W incandescent versus CFL light bulbs?  </a:t>
            </a:r>
          </a:p>
          <a:p>
            <a:pPr eaLnBrk="1" hangingPunct="1"/>
            <a:endParaRPr lang="en-US" altLang="en-US" sz="1800" b="1">
              <a:solidFill>
                <a:srgbClr val="254061"/>
              </a:solidFill>
            </a:endParaRPr>
          </a:p>
        </p:txBody>
      </p:sp>
      <p:pic>
        <p:nvPicPr>
          <p:cNvPr id="54275" name="Picture 1" descr="Compare2Bulb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1347788"/>
            <a:ext cx="4184650" cy="3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Solving power problems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4277" name="Picture 1" descr="Screen shot 2014-03-05 at 3.54.1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1843088"/>
            <a:ext cx="3376613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09600" y="3776663"/>
            <a:ext cx="4103688" cy="9636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Box 6"/>
          <p:cNvSpPr txBox="1">
            <a:spLocks noChangeArrowheads="1"/>
          </p:cNvSpPr>
          <p:nvPr/>
        </p:nvSpPr>
        <p:spPr bwMode="auto">
          <a:xfrm>
            <a:off x="558800" y="1016000"/>
            <a:ext cx="4800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How much current flows through 100 W incandescent versus CFL light bulbs?  </a:t>
            </a:r>
          </a:p>
          <a:p>
            <a:pPr eaLnBrk="1" hangingPunct="1"/>
            <a:endParaRPr lang="en-US" altLang="en-US" sz="1800" b="1">
              <a:solidFill>
                <a:srgbClr val="254061"/>
              </a:solidFill>
            </a:endParaRPr>
          </a:p>
        </p:txBody>
      </p:sp>
      <p:pic>
        <p:nvPicPr>
          <p:cNvPr id="55299" name="Picture 1" descr="Compare2Bulb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1347788"/>
            <a:ext cx="4184650" cy="3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31800" y="0"/>
            <a:ext cx="8042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Solving power problems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5301" name="Picture 1" descr="Screen shot 2014-03-05 at 3.54.1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1843088"/>
            <a:ext cx="3376613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8712200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Calculating total power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88963" y="1847850"/>
            <a:ext cx="54641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2857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1">
              <a:buFont typeface="Arial" panose="020B0604020202020204" pitchFamily="34" charset="0"/>
              <a:buChar char="•"/>
            </a:pPr>
            <a:r>
              <a:rPr lang="en-US" altLang="en-US" sz="1800" b="1">
                <a:solidFill>
                  <a:srgbClr val="254061"/>
                </a:solidFill>
              </a:rPr>
              <a:t>Find the power of each element separately, and add them to get the total power. 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/>
            <a:r>
              <a:rPr lang="en-US" altLang="en-US" sz="1800" b="1">
                <a:solidFill>
                  <a:srgbClr val="254061"/>
                </a:solidFill>
              </a:rPr>
              <a:t>                                   OR</a:t>
            </a:r>
          </a:p>
          <a:p>
            <a:pPr lvl="1"/>
            <a:endParaRPr lang="en-US" altLang="en-US" sz="1800" b="1">
              <a:solidFill>
                <a:srgbClr val="25406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1800" b="1">
                <a:solidFill>
                  <a:srgbClr val="254061"/>
                </a:solidFill>
              </a:rPr>
              <a:t>Calculate total power by multiplying the total current by the total voltage.</a:t>
            </a:r>
            <a:r>
              <a:rPr lang="en-US" altLang="en-US" sz="1800">
                <a:solidFill>
                  <a:srgbClr val="254061"/>
                </a:solidFill>
              </a:rPr>
              <a:t> 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pic>
        <p:nvPicPr>
          <p:cNvPr id="56324" name="Picture 5" descr="Screen shot 2013-10-08 at 4.07.5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713" y="2039938"/>
            <a:ext cx="30797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8800" y="1016000"/>
            <a:ext cx="69627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What if a circuit contains more than one element?  </a:t>
            </a:r>
          </a:p>
          <a:p>
            <a:pPr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How do you calculate total power?  T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wo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ways:</a:t>
            </a:r>
          </a:p>
          <a:p>
            <a:pPr eaLnBrk="1" hangingPunct="1">
              <a:defRPr/>
            </a:pPr>
            <a:endParaRPr lang="en-US" sz="1800" b="1" dirty="0">
              <a:solidFill>
                <a:srgbClr val="25406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61975" y="1025525"/>
            <a:ext cx="761365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>
                <a:solidFill>
                  <a:srgbClr val="254061"/>
                </a:solidFill>
              </a:rPr>
              <a:t>Two 40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0000FF"/>
                </a:solidFill>
              </a:rPr>
              <a:t>parallel</a:t>
            </a:r>
            <a:r>
              <a:rPr lang="en-US" altLang="en-US" sz="1800" b="1">
                <a:solidFill>
                  <a:srgbClr val="254061"/>
                </a:solidFill>
              </a:rPr>
              <a:t> to a 60-V battery.</a:t>
            </a: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total current flows through the circuit?</a:t>
            </a: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8712200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</a:t>
            </a: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ower for resistors in parallel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8372" name="Picture 5" descr="Screen shot 2013-10-08 at 4.07.5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713" y="2039938"/>
            <a:ext cx="30797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61975" y="1025525"/>
            <a:ext cx="761365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>
                <a:solidFill>
                  <a:srgbClr val="254061"/>
                </a:solidFill>
              </a:rPr>
              <a:t>Two 40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0000FF"/>
                </a:solidFill>
              </a:rPr>
              <a:t>parallel</a:t>
            </a:r>
            <a:r>
              <a:rPr lang="en-US" altLang="en-US" sz="1800" b="1">
                <a:solidFill>
                  <a:srgbClr val="254061"/>
                </a:solidFill>
              </a:rPr>
              <a:t> to a 60-V battery.</a:t>
            </a: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total current flows through the circuit?</a:t>
            </a: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8712200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</a:t>
            </a: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ower for resistors in parallel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0420" name="Picture 5" descr="Screen shot 2013-10-08 at 4.07.5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713" y="2039938"/>
            <a:ext cx="30797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2" descr="Screen shot 2014-03-05 at 3.57.12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78025"/>
            <a:ext cx="39592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Picture 3" descr="Screen shot 2014-03-05 at 3.58.02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3" y="2784475"/>
            <a:ext cx="2830512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6765925" y="2217738"/>
            <a:ext cx="0" cy="428625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424" name="TextBox 8"/>
          <p:cNvSpPr txBox="1">
            <a:spLocks noChangeArrowheads="1"/>
          </p:cNvSpPr>
          <p:nvPr/>
        </p:nvSpPr>
        <p:spPr bwMode="auto">
          <a:xfrm>
            <a:off x="6164263" y="2382838"/>
            <a:ext cx="688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chemeClr val="bg1"/>
                </a:solidFill>
              </a:rPr>
              <a:t>3.0 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61975" y="1025525"/>
            <a:ext cx="761365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>
                <a:solidFill>
                  <a:srgbClr val="254061"/>
                </a:solidFill>
              </a:rPr>
              <a:t>Two 40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0000FF"/>
                </a:solidFill>
              </a:rPr>
              <a:t>parallel</a:t>
            </a:r>
            <a:r>
              <a:rPr lang="en-US" altLang="en-US" sz="1800" b="1">
                <a:solidFill>
                  <a:srgbClr val="254061"/>
                </a:solidFill>
              </a:rPr>
              <a:t> to a 60-V battery.</a:t>
            </a: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total current flows through the circuit?</a:t>
            </a: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8712200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</a:t>
            </a: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ower for resistors in parallel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2468" name="Picture 5" descr="Screen shot 2013-10-08 at 4.07.5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713" y="2039938"/>
            <a:ext cx="30797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2" descr="Screen shot 2014-03-05 at 3.57.12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78025"/>
            <a:ext cx="39592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3" descr="Screen shot 2014-03-05 at 3.58.02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3" y="2784475"/>
            <a:ext cx="2830512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Picture 4" descr="Screen shot 2014-03-05 at 3.59.0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5" y="4087813"/>
            <a:ext cx="50355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4756150" y="3944938"/>
            <a:ext cx="1401763" cy="611187"/>
          </a:xfrm>
          <a:prstGeom prst="ellipse">
            <a:avLst/>
          </a:prstGeom>
          <a:noFill/>
          <a:ln w="28575" cmpd="sng"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6765925" y="2217738"/>
            <a:ext cx="0" cy="428625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474" name="TextBox 10"/>
          <p:cNvSpPr txBox="1">
            <a:spLocks noChangeArrowheads="1"/>
          </p:cNvSpPr>
          <p:nvPr/>
        </p:nvSpPr>
        <p:spPr bwMode="auto">
          <a:xfrm>
            <a:off x="6164263" y="2382838"/>
            <a:ext cx="688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chemeClr val="bg1"/>
                </a:solidFill>
              </a:rPr>
              <a:t>3.0 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50863" y="979488"/>
            <a:ext cx="6138862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10000"/>
              </a:lnSpc>
              <a:buFont typeface="Calibri" panose="020F0502020204030204" pitchFamily="34" charset="0"/>
              <a:buAutoNum type="arabicPeriod" startAt="3"/>
            </a:pPr>
            <a:r>
              <a:rPr lang="en-US" altLang="en-US" sz="1800" b="1">
                <a:solidFill>
                  <a:srgbClr val="254061"/>
                </a:solidFill>
              </a:rPr>
              <a:t>Two 30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376092"/>
                </a:solidFill>
              </a:rPr>
              <a:t>parallel</a:t>
            </a:r>
            <a:r>
              <a:rPr lang="en-US" altLang="en-US" sz="1800" b="1">
                <a:solidFill>
                  <a:srgbClr val="254061"/>
                </a:solidFill>
              </a:rPr>
              <a:t> to a 120 volt outlet.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current flows through the circuit?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  <a:p>
            <a:r>
              <a:rPr lang="en-US" altLang="en-US" sz="1800">
                <a:solidFill>
                  <a:srgbClr val="254061"/>
                </a:solidFill>
              </a:rPr>
              <a:t> 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58800" y="2924175"/>
            <a:ext cx="5505450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lnSpc>
                <a:spcPct val="110000"/>
              </a:lnSpc>
              <a:spcBef>
                <a:spcPct val="20000"/>
              </a:spcBef>
              <a:spcAft>
                <a:spcPts val="1200"/>
              </a:spcAft>
              <a:buFont typeface="+mj-lt"/>
              <a:buAutoNum type="arabicPeriod" startAt="4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How many kilowatt-hours are consumed by a 100 W incandescent light bulb if it is left on for an entire day and night?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3" descr="Screen shot 2013-10-08 at 4.10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75" y="1636713"/>
            <a:ext cx="2909888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61975" y="1025525"/>
            <a:ext cx="761365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>
                <a:solidFill>
                  <a:srgbClr val="254061"/>
                </a:solidFill>
              </a:rPr>
              <a:t>Two 40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0000FF"/>
                </a:solidFill>
              </a:rPr>
              <a:t>series</a:t>
            </a:r>
            <a:r>
              <a:rPr lang="en-US" altLang="en-US" sz="1800" b="1">
                <a:solidFill>
                  <a:srgbClr val="254061"/>
                </a:solidFill>
              </a:rPr>
              <a:t> to a 60-V battery.</a:t>
            </a: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total current flows through the circuit?</a:t>
            </a: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31800" y="0"/>
            <a:ext cx="8712200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Power for resistors in series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3" descr="Screen shot 2013-10-08 at 4.10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75" y="1636713"/>
            <a:ext cx="2909888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61975" y="1025525"/>
            <a:ext cx="761365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>
                <a:solidFill>
                  <a:srgbClr val="254061"/>
                </a:solidFill>
              </a:rPr>
              <a:t>Two 40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0000FF"/>
                </a:solidFill>
              </a:rPr>
              <a:t>series</a:t>
            </a:r>
            <a:r>
              <a:rPr lang="en-US" altLang="en-US" sz="1800" b="1">
                <a:solidFill>
                  <a:srgbClr val="254061"/>
                </a:solidFill>
              </a:rPr>
              <a:t> to a 60-V battery.</a:t>
            </a: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total current flows through the circuit?</a:t>
            </a: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31800" y="0"/>
            <a:ext cx="8712200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Power for resistors in series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5541" name="Picture 2" descr="Screen shot 2014-03-05 at 4.01.2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2124075"/>
            <a:ext cx="2973387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2" name="Picture 10" descr="Screen shot 2014-03-20 at 4.03.29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2627313"/>
            <a:ext cx="34798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V="1">
            <a:off x="6962775" y="2070100"/>
            <a:ext cx="0" cy="428625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544" name="TextBox 12"/>
          <p:cNvSpPr txBox="1">
            <a:spLocks noChangeArrowheads="1"/>
          </p:cNvSpPr>
          <p:nvPr/>
        </p:nvSpPr>
        <p:spPr bwMode="auto">
          <a:xfrm>
            <a:off x="6202363" y="2181225"/>
            <a:ext cx="82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chemeClr val="bg1"/>
                </a:solidFill>
              </a:rPr>
              <a:t>0.75 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3" descr="Screen shot 2013-10-08 at 4.10.2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75" y="1636713"/>
            <a:ext cx="2909888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61975" y="1025525"/>
            <a:ext cx="761365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en-US" sz="1800" b="1">
                <a:solidFill>
                  <a:srgbClr val="254061"/>
                </a:solidFill>
              </a:rPr>
              <a:t>Two 40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0000FF"/>
                </a:solidFill>
              </a:rPr>
              <a:t>series</a:t>
            </a:r>
            <a:r>
              <a:rPr lang="en-US" altLang="en-US" sz="1800" b="1">
                <a:solidFill>
                  <a:srgbClr val="254061"/>
                </a:solidFill>
              </a:rPr>
              <a:t> to a 60-V battery.</a:t>
            </a: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total current flows through the circuit?</a:t>
            </a: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endParaRPr lang="en-US" altLang="en-US" sz="1800" b="1">
              <a:solidFill>
                <a:srgbClr val="254061"/>
              </a:solidFill>
            </a:endParaRP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31800" y="0"/>
            <a:ext cx="8712200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Power for resistors in series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6565" name="Picture 2" descr="Screen shot 2014-03-05 at 4.01.2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2124075"/>
            <a:ext cx="2973387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Picture 3" descr="Screen shot 2014-03-05 at 4.04.12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4049713"/>
            <a:ext cx="53228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/>
          <p:cNvSpPr/>
          <p:nvPr/>
        </p:nvSpPr>
        <p:spPr>
          <a:xfrm>
            <a:off x="5267325" y="3897313"/>
            <a:ext cx="1249363" cy="639762"/>
          </a:xfrm>
          <a:prstGeom prst="ellipse">
            <a:avLst/>
          </a:prstGeom>
          <a:noFill/>
          <a:ln w="28575" cmpd="sng"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6568" name="TextBox 4"/>
          <p:cNvSpPr txBox="1">
            <a:spLocks noChangeArrowheads="1"/>
          </p:cNvSpPr>
          <p:nvPr/>
        </p:nvSpPr>
        <p:spPr bwMode="auto">
          <a:xfrm>
            <a:off x="4424363" y="4613275"/>
            <a:ext cx="4622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800000"/>
                </a:solidFill>
              </a:rPr>
              <a:t>The power is lower in the series circuit! </a:t>
            </a:r>
          </a:p>
        </p:txBody>
      </p:sp>
      <p:pic>
        <p:nvPicPr>
          <p:cNvPr id="66569" name="Picture 13" descr="Screen shot 2014-03-20 at 4.03.29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2627313"/>
            <a:ext cx="34798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Arrow Connector 16"/>
          <p:cNvCxnSpPr/>
          <p:nvPr/>
        </p:nvCxnSpPr>
        <p:spPr>
          <a:xfrm flipV="1">
            <a:off x="6962775" y="2070100"/>
            <a:ext cx="0" cy="428625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571" name="TextBox 17"/>
          <p:cNvSpPr txBox="1">
            <a:spLocks noChangeArrowheads="1"/>
          </p:cNvSpPr>
          <p:nvPr/>
        </p:nvSpPr>
        <p:spPr bwMode="auto">
          <a:xfrm>
            <a:off x="6202363" y="2181225"/>
            <a:ext cx="82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chemeClr val="bg1"/>
                </a:solidFill>
              </a:rPr>
              <a:t>0.75 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61975" y="1025525"/>
            <a:ext cx="810260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We all use electricity in our homes. 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31800" y="0"/>
            <a:ext cx="8712200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Electric power in the home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7588" name="Picture 1" descr="CircuitBreakerPane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0350"/>
            <a:ext cx="91440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561975" y="1319213"/>
            <a:ext cx="6289675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110000"/>
              </a:lnSpc>
              <a:buFont typeface="Arial"/>
              <a:buChar char="•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Are our homes wired in series or in parallel?  </a:t>
            </a: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10000"/>
              </a:lnSpc>
              <a:buFont typeface="Arial"/>
              <a:buChar char="•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How do we make sure these circuits are safe?    </a:t>
            </a: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10000"/>
              </a:lnSpc>
              <a:buFont typeface="Arial"/>
              <a:buChar char="•"/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H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ow are we billed for the electricity we use?</a:t>
            </a: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lphaLcParenR"/>
              <a:defRPr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eaLnBrk="1" hangingPunct="1">
              <a:spcBef>
                <a:spcPct val="20000"/>
              </a:spcBef>
              <a:spcAft>
                <a:spcPts val="1200"/>
              </a:spcAft>
              <a:defRPr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Box 6"/>
          <p:cNvSpPr txBox="1">
            <a:spLocks noChangeArrowheads="1"/>
          </p:cNvSpPr>
          <p:nvPr/>
        </p:nvSpPr>
        <p:spPr bwMode="auto">
          <a:xfrm>
            <a:off x="561975" y="1020763"/>
            <a:ext cx="3751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Remember this investigation?</a:t>
            </a:r>
          </a:p>
        </p:txBody>
      </p:sp>
      <p:sp>
        <p:nvSpPr>
          <p:cNvPr id="56323" name="TextBox 6"/>
          <p:cNvSpPr txBox="1">
            <a:spLocks noChangeArrowheads="1"/>
          </p:cNvSpPr>
          <p:nvPr/>
        </p:nvSpPr>
        <p:spPr bwMode="auto">
          <a:xfrm>
            <a:off x="561975" y="1608138"/>
            <a:ext cx="483076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Were the lamps brighter when connected in series or in parallel?</a:t>
            </a:r>
          </a:p>
          <a:p>
            <a:pPr eaLnBrk="1" hangingPunct="1">
              <a:defRPr/>
            </a:pPr>
            <a:endParaRPr lang="en-US" sz="1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defRPr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Would you want the lights all over your house to dim every time you turned on another light switch?</a:t>
            </a:r>
          </a:p>
        </p:txBody>
      </p:sp>
      <p:pic>
        <p:nvPicPr>
          <p:cNvPr id="68612" name="Picture 1" descr="FaintBulbsInv5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100" y="1354138"/>
            <a:ext cx="2847975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3" name="TextBox 2"/>
          <p:cNvSpPr txBox="1">
            <a:spLocks noChangeArrowheads="1"/>
          </p:cNvSpPr>
          <p:nvPr/>
        </p:nvSpPr>
        <p:spPr bwMode="auto">
          <a:xfrm>
            <a:off x="6696075" y="4178300"/>
            <a:ext cx="2108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>
                <a:solidFill>
                  <a:schemeClr val="bg1"/>
                </a:solidFill>
              </a:rPr>
              <a:t>Which was series?</a:t>
            </a:r>
          </a:p>
          <a:p>
            <a:pPr algn="ctr" eaLnBrk="1" hangingPunct="1"/>
            <a:r>
              <a:rPr lang="en-US" altLang="en-US" sz="1800">
                <a:solidFill>
                  <a:schemeClr val="bg1"/>
                </a:solidFill>
              </a:rPr>
              <a:t>Parallel?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677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Home wiring: series or parallel?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431800" y="0"/>
            <a:ext cx="8677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Homes are wired in parallel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2227" name="TextBox 6"/>
          <p:cNvSpPr txBox="1">
            <a:spLocks noChangeArrowheads="1"/>
          </p:cNvSpPr>
          <p:nvPr/>
        </p:nvSpPr>
        <p:spPr bwMode="auto">
          <a:xfrm>
            <a:off x="574675" y="1023938"/>
            <a:ext cx="7723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Your house is wired in </a:t>
            </a: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</a:rPr>
              <a:t>parallel</a:t>
            </a:r>
            <a:r>
              <a:rPr lang="en-US" sz="1800" b="1" dirty="0" smtClean="0">
                <a:solidFill>
                  <a:srgbClr val="254061"/>
                </a:solidFill>
              </a:rPr>
              <a:t> so each appliance will have 120 volts.</a:t>
            </a:r>
          </a:p>
        </p:txBody>
      </p:sp>
      <p:sp>
        <p:nvSpPr>
          <p:cNvPr id="70660" name="TextBox 2"/>
          <p:cNvSpPr txBox="1">
            <a:spLocks noChangeArrowheads="1"/>
          </p:cNvSpPr>
          <p:nvPr/>
        </p:nvSpPr>
        <p:spPr bwMode="auto">
          <a:xfrm>
            <a:off x="541338" y="4043363"/>
            <a:ext cx="82534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Each device can be turned on and off without affecting the others.</a:t>
            </a:r>
          </a:p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If you turn off the hair dryer, you can still use the computer.  </a:t>
            </a:r>
          </a:p>
        </p:txBody>
      </p:sp>
      <p:pic>
        <p:nvPicPr>
          <p:cNvPr id="70661" name="Picture 3" descr="Home Wiring Parallel Circuit wid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1482725"/>
            <a:ext cx="8320088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431800" y="0"/>
            <a:ext cx="8677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Homes are wired in parallel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2707" name="TextBox 6"/>
          <p:cNvSpPr txBox="1">
            <a:spLocks noChangeArrowheads="1"/>
          </p:cNvSpPr>
          <p:nvPr/>
        </p:nvSpPr>
        <p:spPr bwMode="auto">
          <a:xfrm>
            <a:off x="574675" y="1023938"/>
            <a:ext cx="7493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What happens when you turn on more appliances?</a:t>
            </a:r>
          </a:p>
        </p:txBody>
      </p:sp>
      <p:pic>
        <p:nvPicPr>
          <p:cNvPr id="72708" name="Picture 3" descr="Home Wiring Parallel Circuit wid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1482725"/>
            <a:ext cx="8320088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431800" y="0"/>
            <a:ext cx="8677275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Homes are wired in parallel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4755" name="TextBox 6"/>
          <p:cNvSpPr txBox="1">
            <a:spLocks noChangeArrowheads="1"/>
          </p:cNvSpPr>
          <p:nvPr/>
        </p:nvSpPr>
        <p:spPr bwMode="auto">
          <a:xfrm>
            <a:off x="574675" y="1023938"/>
            <a:ext cx="7493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254061"/>
                </a:solidFill>
              </a:rPr>
              <a:t>What happens when you turn on more appliances?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1338" y="4043363"/>
            <a:ext cx="75374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Because a house is wired in </a:t>
            </a:r>
            <a:r>
              <a:rPr lang="en-US" sz="1800" b="1" i="1" dirty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parallel</a:t>
            </a:r>
            <a:r>
              <a:rPr lang="en-US" sz="1800" b="1" dirty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, each additional appliance draws more </a:t>
            </a:r>
            <a:r>
              <a:rPr lang="en-US" sz="1800" b="1" i="1" dirty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current</a:t>
            </a:r>
            <a:r>
              <a:rPr lang="en-US" sz="1800" b="1" dirty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.</a:t>
            </a:r>
          </a:p>
        </p:txBody>
      </p:sp>
      <p:pic>
        <p:nvPicPr>
          <p:cNvPr id="74757" name="Picture 3" descr="Home Wiring Parallel Circuit wid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1482725"/>
            <a:ext cx="8320088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Box 6"/>
          <p:cNvSpPr txBox="1">
            <a:spLocks noChangeArrowheads="1"/>
          </p:cNvSpPr>
          <p:nvPr/>
        </p:nvSpPr>
        <p:spPr bwMode="auto">
          <a:xfrm>
            <a:off x="579438" y="1012825"/>
            <a:ext cx="4697412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Each added appliance draws more current from the same outlet.  </a:t>
            </a:r>
          </a:p>
          <a:p>
            <a:pPr marL="0" indent="0" eaLnBrk="1" hangingPunct="1">
              <a:defRPr/>
            </a:pPr>
            <a:endParaRPr lang="en-US" sz="1800" b="1" dirty="0">
              <a:solidFill>
                <a:srgbClr val="254061"/>
              </a:solidFill>
            </a:endParaRPr>
          </a:p>
          <a:p>
            <a:pPr marL="0" indent="0" eaLnBrk="1" hangingPunct="1"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If the total current exceeds the safety limit, then a </a:t>
            </a: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</a:rPr>
              <a:t>circuit breaker</a:t>
            </a:r>
            <a:r>
              <a:rPr lang="en-US" sz="1800" b="1" dirty="0" smtClean="0">
                <a:solidFill>
                  <a:srgbClr val="254061"/>
                </a:solidFill>
              </a:rPr>
              <a:t> will trip or a </a:t>
            </a: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</a:rPr>
              <a:t>fuse</a:t>
            </a:r>
            <a:r>
              <a:rPr lang="en-US" sz="1800" b="1" dirty="0" smtClean="0">
                <a:solidFill>
                  <a:srgbClr val="254061"/>
                </a:solidFill>
              </a:rPr>
              <a:t> will blow.  </a:t>
            </a:r>
          </a:p>
          <a:p>
            <a:pPr marL="0" indent="0" eaLnBrk="1" hangingPunct="1">
              <a:defRPr/>
            </a:pPr>
            <a:endParaRPr lang="en-US" sz="1800" b="1" dirty="0">
              <a:solidFill>
                <a:srgbClr val="254061"/>
              </a:solidFill>
            </a:endParaRPr>
          </a:p>
          <a:p>
            <a:pPr marL="0" indent="0" eaLnBrk="1" hangingPunct="1"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To fix the problem: </a:t>
            </a:r>
            <a:endParaRPr lang="en-US" sz="1800" b="1" dirty="0">
              <a:solidFill>
                <a:srgbClr val="254061"/>
              </a:solidFill>
            </a:endParaRP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Unplug one or more appliances.</a:t>
            </a:r>
          </a:p>
          <a:p>
            <a:pPr marL="285750" indent="-285750" eaLnBrk="1" hangingPunct="1">
              <a:buFont typeface="Arial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Replace a </a:t>
            </a:r>
            <a:r>
              <a:rPr lang="en-US" sz="1800" b="1" dirty="0">
                <a:solidFill>
                  <a:srgbClr val="254061"/>
                </a:solidFill>
              </a:rPr>
              <a:t>blown fuse </a:t>
            </a:r>
            <a:r>
              <a:rPr lang="en-US" sz="1800" b="1" dirty="0" smtClean="0">
                <a:solidFill>
                  <a:srgbClr val="254061"/>
                </a:solidFill>
              </a:rPr>
              <a:t>or reset the circuit breaker by flipping the switch.  </a:t>
            </a:r>
          </a:p>
        </p:txBody>
      </p:sp>
      <p:pic>
        <p:nvPicPr>
          <p:cNvPr id="76803" name="Picture 2" descr="Circuit Breaker Box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79988" y="842963"/>
            <a:ext cx="4999037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431800" y="0"/>
            <a:ext cx="4968875" cy="8985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Too much current?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omeElectricityBillzz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75" y="782638"/>
            <a:ext cx="4378325" cy="422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Box 6"/>
          <p:cNvSpPr txBox="1">
            <a:spLocks noChangeArrowheads="1"/>
          </p:cNvSpPr>
          <p:nvPr/>
        </p:nvSpPr>
        <p:spPr bwMode="auto">
          <a:xfrm>
            <a:off x="573088" y="1014413"/>
            <a:ext cx="3914775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When you pay an electric bill, what are you actually paying for?  </a:t>
            </a:r>
          </a:p>
          <a:p>
            <a:pPr marL="0" indent="0" eaLnBrk="1" hangingPunct="1"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eaLnBrk="1" hangingPunct="1"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e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lectrons? 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v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oltage? 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urrent? 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e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nergy? 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p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ower?</a:t>
            </a:r>
          </a:p>
          <a:p>
            <a:pPr marL="0" indent="0" eaLnBrk="1" hangingPunct="1"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eaLnBrk="1" hangingPunct="1">
              <a:defRPr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eaLnBrk="1" hangingPunct="1"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What units do electric companies use to figure out the bill?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31800" y="0"/>
            <a:ext cx="8261350" cy="13906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What are you buying?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Physics </a:t>
            </a:r>
            <a:r>
              <a:rPr lang="en-US" dirty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terms</a:t>
            </a:r>
          </a:p>
        </p:txBody>
      </p:sp>
      <p:sp>
        <p:nvSpPr>
          <p:cNvPr id="20482" name="Content Placeholder 2"/>
          <p:cNvSpPr txBox="1">
            <a:spLocks/>
          </p:cNvSpPr>
          <p:nvPr/>
        </p:nvSpPr>
        <p:spPr bwMode="auto">
          <a:xfrm>
            <a:off x="615950" y="1241425"/>
            <a:ext cx="4427538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sz="1800" b="1">
                <a:solidFill>
                  <a:srgbClr val="254061"/>
                </a:solidFill>
              </a:rPr>
              <a:t>power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sz="1800" b="1">
                <a:solidFill>
                  <a:srgbClr val="254061"/>
                </a:solidFill>
              </a:rPr>
              <a:t>watt (W)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sz="1800" b="1">
                <a:solidFill>
                  <a:srgbClr val="254061"/>
                </a:solidFill>
              </a:rPr>
              <a:t>kilowatt-hour (kWh)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sz="1800" b="1">
                <a:solidFill>
                  <a:srgbClr val="254061"/>
                </a:solidFill>
              </a:rPr>
              <a:t>circuit breaker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altLang="en-US" sz="1800" b="1">
              <a:solidFill>
                <a:srgbClr val="25406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1" descr="Electrical Power Met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536575"/>
            <a:ext cx="3602037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Box 6"/>
          <p:cNvSpPr txBox="1">
            <a:spLocks noChangeArrowheads="1"/>
          </p:cNvSpPr>
          <p:nvPr/>
        </p:nvSpPr>
        <p:spPr bwMode="auto">
          <a:xfrm>
            <a:off x="577850" y="1011238"/>
            <a:ext cx="40449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Your local power company charges homeowners and companies in </a:t>
            </a:r>
            <a:r>
              <a:rPr lang="en-US" sz="1800" b="1" i="1" dirty="0" smtClean="0">
                <a:solidFill>
                  <a:srgbClr val="254061"/>
                </a:solidFill>
              </a:rPr>
              <a:t>kilowatt-hours </a:t>
            </a:r>
            <a:r>
              <a:rPr lang="en-US" sz="1800" b="1" dirty="0" smtClean="0">
                <a:solidFill>
                  <a:srgbClr val="254061"/>
                </a:solidFill>
              </a:rPr>
              <a:t>(kWh).</a:t>
            </a:r>
          </a:p>
          <a:p>
            <a:pPr marL="0" indent="0" eaLnBrk="1" hangingPunct="1"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1800" b="1" dirty="0" smtClean="0">
                <a:solidFill>
                  <a:srgbClr val="254061"/>
                </a:solidFill>
              </a:rPr>
              <a:t>One kilowatt-hour is 1000 W of power used continuously for one hour of time.</a:t>
            </a:r>
          </a:p>
          <a:p>
            <a:pPr marL="0" indent="0" eaLnBrk="1" hangingPunct="1">
              <a:defRPr/>
            </a:pPr>
            <a:endParaRPr lang="en-US" sz="1800" b="1" dirty="0" smtClean="0">
              <a:solidFill>
                <a:srgbClr val="254061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1800" b="1" dirty="0">
                <a:solidFill>
                  <a:schemeClr val="accent2"/>
                </a:solidFill>
              </a:rPr>
              <a:t>K</a:t>
            </a:r>
            <a:r>
              <a:rPr lang="en-US" sz="1800" b="1" dirty="0" smtClean="0">
                <a:solidFill>
                  <a:schemeClr val="accent2"/>
                </a:solidFill>
              </a:rPr>
              <a:t>ilowatt-hours are units            of </a:t>
            </a:r>
            <a:r>
              <a:rPr lang="en-US" sz="1800" b="1" i="1" dirty="0" smtClean="0">
                <a:solidFill>
                  <a:schemeClr val="accent2"/>
                </a:solidFill>
              </a:rPr>
              <a:t>energy</a:t>
            </a:r>
            <a:r>
              <a:rPr lang="en-US" sz="1800" b="1" dirty="0" smtClean="0">
                <a:solidFill>
                  <a:schemeClr val="accent2"/>
                </a:solidFill>
              </a:rPr>
              <a:t>, not power!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261350" cy="1120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Electric companies sell 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energy</a:t>
            </a:r>
            <a:endParaRPr lang="en-US" i="1" dirty="0">
              <a:solidFill>
                <a:schemeClr val="accent1">
                  <a:lumMod val="75000"/>
                </a:schemeClr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80901" name="Picture 2" descr="Screen shot 2014-03-05 at 4.08.14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38" y="3986213"/>
            <a:ext cx="729138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 txBox="1">
            <a:spLocks noChangeArrowheads="1"/>
          </p:cNvSpPr>
          <p:nvPr/>
        </p:nvSpPr>
        <p:spPr bwMode="auto">
          <a:xfrm>
            <a:off x="581025" y="966788"/>
            <a:ext cx="65055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An important concept to remember: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kilowatt-hours is a unit for </a:t>
            </a:r>
            <a:r>
              <a:rPr lang="en-US" sz="1800" b="1" i="1" dirty="0" smtClean="0">
                <a:solidFill>
                  <a:schemeClr val="accent1">
                    <a:lumMod val="50000"/>
                  </a:schemeClr>
                </a:solidFill>
              </a:rPr>
              <a:t>energy,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not power.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31800" y="0"/>
            <a:ext cx="8261350" cy="1120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K</a:t>
            </a: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ilowatt-hours are energy units</a:t>
            </a:r>
            <a:endParaRPr lang="en-US" i="1" dirty="0">
              <a:solidFill>
                <a:schemeClr val="accent1">
                  <a:lumMod val="75000"/>
                </a:schemeClr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1" descr="Screen shot 2014-03-05 at 4.09.4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3382963"/>
            <a:ext cx="7666037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877888" y="1892300"/>
            <a:ext cx="7242175" cy="1108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bg2"/>
            </a:solidFill>
          </a:ln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>
              <a:defRPr/>
            </a:pPr>
            <a:r>
              <a:rPr lang="en-US" sz="2200" dirty="0" smtClean="0">
                <a:solidFill>
                  <a:schemeClr val="accent2"/>
                </a:solidFill>
              </a:rPr>
              <a:t>The average household is billed for around 500 kWh of electricity usage per month</a:t>
            </a:r>
            <a:r>
              <a:rPr lang="en-US" sz="2200" dirty="0" smtClean="0">
                <a:solidFill>
                  <a:schemeClr val="accent2"/>
                </a:solidFill>
              </a:rPr>
              <a:t>. </a:t>
            </a:r>
            <a:r>
              <a:rPr lang="en-US" sz="2200" dirty="0" smtClean="0">
                <a:solidFill>
                  <a:schemeClr val="accent2"/>
                </a:solidFill>
              </a:rPr>
              <a:t>What is the </a:t>
            </a:r>
            <a:r>
              <a:rPr lang="en-US" sz="2200" u="sng" dirty="0" smtClean="0">
                <a:solidFill>
                  <a:schemeClr val="accent2"/>
                </a:solidFill>
              </a:rPr>
              <a:t>average</a:t>
            </a:r>
            <a:r>
              <a:rPr lang="en-US" sz="2200" dirty="0" smtClean="0">
                <a:solidFill>
                  <a:schemeClr val="accent2"/>
                </a:solidFill>
              </a:rPr>
              <a:t> power consumed for a household?</a:t>
            </a:r>
          </a:p>
        </p:txBody>
      </p:sp>
      <p:sp>
        <p:nvSpPr>
          <p:cNvPr id="10" name="Oval 9"/>
          <p:cNvSpPr/>
          <p:nvPr/>
        </p:nvSpPr>
        <p:spPr>
          <a:xfrm>
            <a:off x="7513638" y="3476625"/>
            <a:ext cx="1046162" cy="588963"/>
          </a:xfrm>
          <a:prstGeom prst="ellipse">
            <a:avLst/>
          </a:prstGeom>
          <a:noFill/>
          <a:ln w="28575" cmpd="sng"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31800" y="0"/>
            <a:ext cx="8261350" cy="1120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Electric power and energy</a:t>
            </a:r>
            <a:endParaRPr lang="en-US" i="1" dirty="0">
              <a:solidFill>
                <a:schemeClr val="accent1">
                  <a:lumMod val="75000"/>
                </a:schemeClr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1025" y="966788"/>
            <a:ext cx="65055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An important concept to remember: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kilowatt-hours is a unit for </a:t>
            </a:r>
            <a:r>
              <a:rPr lang="en-US" sz="1800" b="1" i="1" dirty="0" smtClean="0">
                <a:solidFill>
                  <a:schemeClr val="accent1">
                    <a:lumMod val="50000"/>
                  </a:schemeClr>
                </a:solidFill>
              </a:rPr>
              <a:t>energy,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not power.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1" descr="Screen shot 2014-03-05 at 4.09.4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3382963"/>
            <a:ext cx="7666037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877888" y="1892300"/>
            <a:ext cx="7242175" cy="1108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bg2"/>
            </a:solidFill>
          </a:ln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eaLnBrk="1" hangingPunct="1">
              <a:defRPr/>
            </a:pPr>
            <a:r>
              <a:rPr lang="en-US" sz="2200" dirty="0" smtClean="0">
                <a:solidFill>
                  <a:schemeClr val="accent2"/>
                </a:solidFill>
              </a:rPr>
              <a:t>The average household is billed for around 500 kWh of electricity usage per month. </a:t>
            </a:r>
            <a:r>
              <a:rPr lang="en-US" sz="2200" dirty="0" smtClean="0">
                <a:solidFill>
                  <a:schemeClr val="accent2"/>
                </a:solidFill>
              </a:rPr>
              <a:t>What </a:t>
            </a:r>
            <a:r>
              <a:rPr lang="en-US" sz="2200" dirty="0" smtClean="0">
                <a:solidFill>
                  <a:schemeClr val="accent2"/>
                </a:solidFill>
              </a:rPr>
              <a:t>is the </a:t>
            </a:r>
            <a:r>
              <a:rPr lang="en-US" sz="2200" u="sng" dirty="0" smtClean="0">
                <a:solidFill>
                  <a:schemeClr val="accent2"/>
                </a:solidFill>
              </a:rPr>
              <a:t>average</a:t>
            </a:r>
            <a:r>
              <a:rPr lang="en-US" sz="2200" dirty="0" smtClean="0">
                <a:solidFill>
                  <a:schemeClr val="accent2"/>
                </a:solidFill>
              </a:rPr>
              <a:t> power consumed for a household?</a:t>
            </a:r>
          </a:p>
        </p:txBody>
      </p:sp>
      <p:sp>
        <p:nvSpPr>
          <p:cNvPr id="10" name="Oval 9"/>
          <p:cNvSpPr/>
          <p:nvPr/>
        </p:nvSpPr>
        <p:spPr>
          <a:xfrm>
            <a:off x="7513638" y="3476625"/>
            <a:ext cx="1046162" cy="588963"/>
          </a:xfrm>
          <a:prstGeom prst="ellipse">
            <a:avLst/>
          </a:prstGeom>
          <a:noFill/>
          <a:ln w="28575" cmpd="sng"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31800" y="0"/>
            <a:ext cx="8261350" cy="1120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Electric power and energy</a:t>
            </a:r>
            <a:endParaRPr lang="en-US" i="1" dirty="0">
              <a:solidFill>
                <a:schemeClr val="accent1">
                  <a:lumMod val="75000"/>
                </a:schemeClr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81025" y="966788"/>
            <a:ext cx="650557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An important concept to remember: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kilowatt-hours is a unit for </a:t>
            </a:r>
            <a:r>
              <a:rPr lang="en-US" sz="1800" b="1" i="1" dirty="0" smtClean="0">
                <a:solidFill>
                  <a:schemeClr val="accent1">
                    <a:lumMod val="50000"/>
                  </a:schemeClr>
                </a:solidFill>
              </a:rPr>
              <a:t>energy,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 not power.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024063" y="4297363"/>
            <a:ext cx="5357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This corresponds to nearly seven 100 W bulbs on continuously for the entire month!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 txBox="1">
            <a:spLocks noChangeArrowheads="1"/>
          </p:cNvSpPr>
          <p:nvPr/>
        </p:nvSpPr>
        <p:spPr bwMode="auto">
          <a:xfrm>
            <a:off x="625475" y="1390650"/>
            <a:ext cx="7099300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lnSpc>
                <a:spcPct val="120000"/>
              </a:lnSpc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Compile a list of the major appliances in your home.</a:t>
            </a:r>
          </a:p>
          <a:p>
            <a:pPr marL="342900" indent="-342900" eaLnBrk="1" hangingPunct="1">
              <a:lnSpc>
                <a:spcPct val="120000"/>
              </a:lnSpc>
              <a:buFont typeface="+mj-lt"/>
              <a:buAutoNum type="arabicPeriod"/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D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etermine the power consumption of each one.  </a:t>
            </a:r>
          </a:p>
          <a:p>
            <a:pPr lvl="1" indent="0" eaLnBrk="1" hangingPunct="1">
              <a:lnSpc>
                <a:spcPct val="120000"/>
              </a:lnSpc>
              <a:defRPr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  <a:cs typeface="ＭＳ Ｐゴシック" charset="0"/>
            </a:endParaRPr>
          </a:p>
          <a:p>
            <a:pPr lvl="1" indent="0" eaLnBrk="1" hangingPunct="1">
              <a:lnSpc>
                <a:spcPct val="120000"/>
              </a:lnSpc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  <a:cs typeface="ＭＳ Ｐゴシック" charset="0"/>
            </a:endParaRPr>
          </a:p>
          <a:p>
            <a:pPr lvl="1" indent="0" eaLnBrk="1" hangingPunct="1">
              <a:lnSpc>
                <a:spcPct val="120000"/>
              </a:lnSpc>
              <a:defRPr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  <a:cs typeface="ＭＳ Ｐゴシック" charset="0"/>
            </a:endParaRPr>
          </a:p>
          <a:p>
            <a:pPr lvl="1" indent="0" eaLnBrk="1" hangingPunct="1">
              <a:lnSpc>
                <a:spcPct val="120000"/>
              </a:lnSpc>
              <a:defRPr/>
            </a:pPr>
            <a:endParaRPr lang="en-US" sz="1800" b="1" dirty="0" smtClean="0">
              <a:solidFill>
                <a:schemeClr val="accent1">
                  <a:lumMod val="50000"/>
                </a:schemeClr>
              </a:solidFill>
              <a:cs typeface="ＭＳ Ｐゴシック" charset="0"/>
            </a:endParaRPr>
          </a:p>
          <a:p>
            <a:pPr marL="342900" indent="-342900" eaLnBrk="1" hangingPunct="1">
              <a:lnSpc>
                <a:spcPct val="120000"/>
              </a:lnSpc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If they are all on at once, how much power do they use?</a:t>
            </a:r>
          </a:p>
          <a:p>
            <a:pPr marL="342900" indent="-342900" eaLnBrk="1" hangingPunct="1">
              <a:lnSpc>
                <a:spcPct val="120000"/>
              </a:lnSpc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How much current does this correspond to?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58813" y="2144713"/>
            <a:ext cx="7913687" cy="1081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28650" indent="-342900">
              <a:lnSpc>
                <a:spcPct val="120000"/>
              </a:lnSpc>
              <a:buFont typeface="Arial"/>
              <a:buChar char="•"/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check labels on the side or back of each appliance;</a:t>
            </a:r>
          </a:p>
          <a:p>
            <a:pPr marL="628650" indent="-342900">
              <a:lnSpc>
                <a:spcPct val="120000"/>
              </a:lnSpc>
              <a:buFont typeface="Arial"/>
              <a:buChar char="•"/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look up the power in the appliance manual; or</a:t>
            </a:r>
          </a:p>
          <a:p>
            <a:pPr marL="628650" indent="-342900">
              <a:lnSpc>
                <a:spcPct val="120000"/>
              </a:lnSpc>
              <a:buFont typeface="Arial"/>
              <a:buChar char="•"/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find the appliance model and look online for its power rating.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31800" y="0"/>
            <a:ext cx="8261350" cy="1120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Home energy use</a:t>
            </a:r>
            <a:endParaRPr lang="en-US" i="1" dirty="0">
              <a:solidFill>
                <a:schemeClr val="accent1">
                  <a:lumMod val="75000"/>
                </a:schemeClr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5788" y="930275"/>
            <a:ext cx="73294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How much power do your home appliances consume? 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much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550863" y="1000125"/>
            <a:ext cx="4991100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spcBef>
                <a:spcPct val="2000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How much current flows through an incandescent light bulb that draws 40 W of power from a 120 V outlet?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50863" y="1000125"/>
            <a:ext cx="5022850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spcBef>
                <a:spcPct val="2000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How much current flows through an incandescent light bulb that draws 40 W of power from a 120 V outlet?</a:t>
            </a:r>
          </a:p>
        </p:txBody>
      </p:sp>
      <p:pic>
        <p:nvPicPr>
          <p:cNvPr id="90116" name="Picture 3" descr="Screen shot 2014-03-20 at 3.34.3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2154238"/>
            <a:ext cx="39338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7" name="Picture 5" descr="Screen shot 2014-03-20 at 3.35.3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3227388"/>
            <a:ext cx="4484688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4386263" y="3286125"/>
            <a:ext cx="1771650" cy="631825"/>
          </a:xfrm>
          <a:prstGeom prst="ellipse">
            <a:avLst/>
          </a:prstGeom>
          <a:noFill/>
          <a:ln w="28575" cmpd="sng"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50863" y="1003300"/>
            <a:ext cx="7834312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Calibri" panose="020F0502020204030204" pitchFamily="34" charset="0"/>
              <a:buAutoNum type="arabicPeriod" startAt="2"/>
            </a:pPr>
            <a:r>
              <a:rPr lang="en-US" altLang="en-US" sz="1800" b="1">
                <a:solidFill>
                  <a:srgbClr val="254061"/>
                </a:solidFill>
              </a:rPr>
              <a:t>Two 30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376092"/>
                </a:solidFill>
              </a:rPr>
              <a:t>series</a:t>
            </a:r>
            <a:r>
              <a:rPr lang="en-US" altLang="en-US" sz="1800" b="1">
                <a:solidFill>
                  <a:srgbClr val="254061"/>
                </a:solidFill>
              </a:rPr>
              <a:t> to a 120 volt outlet.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current flows through the circuit?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50863" y="1003300"/>
            <a:ext cx="737235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Calibri" panose="020F0502020204030204" pitchFamily="34" charset="0"/>
              <a:buAutoNum type="arabicPeriod" startAt="2"/>
            </a:pPr>
            <a:r>
              <a:rPr lang="en-US" altLang="en-US" sz="1800" b="1">
                <a:solidFill>
                  <a:srgbClr val="254061"/>
                </a:solidFill>
              </a:rPr>
              <a:t>Two 30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376092"/>
                </a:solidFill>
              </a:rPr>
              <a:t>series</a:t>
            </a:r>
            <a:r>
              <a:rPr lang="en-US" altLang="en-US" sz="1800" b="1">
                <a:solidFill>
                  <a:srgbClr val="254061"/>
                </a:solidFill>
              </a:rPr>
              <a:t> to a 120 volt outlet.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current flows through the circuit?  </a:t>
            </a:r>
            <a:r>
              <a:rPr lang="en-US" altLang="en-US" sz="1800" b="1">
                <a:solidFill>
                  <a:srgbClr val="800000"/>
                </a:solidFill>
              </a:rPr>
              <a:t>2.0 amps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800000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800000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800000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92164" name="Picture 2" descr="Screen shot 2014-03-05 at 4.12.3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1833563"/>
            <a:ext cx="2963863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550863" y="1003300"/>
            <a:ext cx="737235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Calibri" panose="020F0502020204030204" pitchFamily="34" charset="0"/>
              <a:buAutoNum type="arabicPeriod" startAt="2"/>
            </a:pPr>
            <a:r>
              <a:rPr lang="en-US" altLang="en-US" sz="1800" b="1">
                <a:solidFill>
                  <a:srgbClr val="254061"/>
                </a:solidFill>
              </a:rPr>
              <a:t>Two 30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376092"/>
                </a:solidFill>
              </a:rPr>
              <a:t>series</a:t>
            </a:r>
            <a:r>
              <a:rPr lang="en-US" altLang="en-US" sz="1800" b="1">
                <a:solidFill>
                  <a:srgbClr val="254061"/>
                </a:solidFill>
              </a:rPr>
              <a:t> to a 120 volt outlet.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current flows through the circuit?  </a:t>
            </a:r>
            <a:r>
              <a:rPr lang="en-US" altLang="en-US" sz="1800" b="1">
                <a:solidFill>
                  <a:srgbClr val="800000"/>
                </a:solidFill>
              </a:rPr>
              <a:t>2.0 amps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800000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800000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800000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  </a:t>
            </a:r>
            <a:r>
              <a:rPr lang="en-US" altLang="en-US" sz="1800" b="1">
                <a:solidFill>
                  <a:srgbClr val="800000"/>
                </a:solidFill>
              </a:rPr>
              <a:t>240 watts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93188" name="Picture 2" descr="Screen shot 2014-03-05 at 4.13.5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3468688"/>
            <a:ext cx="669925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9" name="Picture 4" descr="Screen shot 2014-03-05 at 4.22.39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3949700"/>
            <a:ext cx="7272337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0" name="Picture 2" descr="Screen shot 2014-03-05 at 4.12.38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1833563"/>
            <a:ext cx="2963863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950" y="1362075"/>
            <a:ext cx="469265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31800" y="0"/>
            <a:ext cx="4005263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Investigation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ounded Rectangle 6"/>
          <p:cNvSpPr/>
          <p:nvPr/>
        </p:nvSpPr>
        <p:spPr>
          <a:xfrm rot="20299635">
            <a:off x="5945188" y="1236663"/>
            <a:ext cx="709612" cy="731837"/>
          </a:xfrm>
          <a:prstGeom prst="roundRect">
            <a:avLst>
              <a:gd name="adj" fmla="val 50000"/>
            </a:avLst>
          </a:prstGeom>
          <a:noFill/>
          <a:ln w="920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3253" name="Content Placeholder 2"/>
          <p:cNvSpPr txBox="1">
            <a:spLocks/>
          </p:cNvSpPr>
          <p:nvPr/>
        </p:nvSpPr>
        <p:spPr bwMode="auto">
          <a:xfrm>
            <a:off x="463550" y="1131888"/>
            <a:ext cx="3400425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Aft>
                <a:spcPts val="1200"/>
              </a:spcAft>
              <a:buFontTx/>
              <a:buNone/>
            </a:pPr>
            <a:r>
              <a:rPr lang="en-GB" altLang="en-US" sz="1800" b="1" dirty="0" smtClean="0">
                <a:solidFill>
                  <a:srgbClr val="254061"/>
                </a:solidFill>
              </a:rPr>
              <a:t>Open </a:t>
            </a:r>
            <a:r>
              <a:rPr lang="en-GB" altLang="en-US" sz="1800" b="1" dirty="0">
                <a:solidFill>
                  <a:srgbClr val="254061"/>
                </a:solidFill>
              </a:rPr>
              <a:t>the experiment file </a:t>
            </a:r>
            <a:r>
              <a:rPr lang="en-GB" altLang="en-US" sz="1800" b="1" u="sng" dirty="0" smtClean="0">
                <a:solidFill>
                  <a:srgbClr val="254061"/>
                </a:solidFill>
              </a:rPr>
              <a:t>17E_ElectricalPower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 </a:t>
            </a:r>
            <a:r>
              <a:rPr lang="en-GB" altLang="en-US" sz="1800" b="1" dirty="0">
                <a:solidFill>
                  <a:srgbClr val="254061"/>
                </a:solidFill>
              </a:rPr>
              <a:t>and then power on the Current and Voltage 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sensors, </a:t>
            </a:r>
            <a:r>
              <a:rPr lang="en-GB" altLang="en-US" sz="1800" b="1" dirty="0">
                <a:solidFill>
                  <a:srgbClr val="254061"/>
                </a:solidFill>
              </a:rPr>
              <a:t>and connect them to your software</a:t>
            </a:r>
            <a:r>
              <a:rPr lang="en-US" altLang="en-US" sz="1800" b="1" dirty="0" smtClean="0">
                <a:solidFill>
                  <a:srgbClr val="254061"/>
                </a:solidFill>
              </a:rPr>
              <a:t>. </a:t>
            </a:r>
            <a:endParaRPr lang="en-US" altLang="en-US" sz="1800" b="1" dirty="0">
              <a:solidFill>
                <a:srgbClr val="2540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37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50863" y="1003300"/>
            <a:ext cx="7939087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Calibri" panose="020F0502020204030204" pitchFamily="34" charset="0"/>
              <a:buAutoNum type="arabicPeriod" startAt="3"/>
            </a:pPr>
            <a:r>
              <a:rPr lang="en-US" altLang="en-US" sz="1800" b="1">
                <a:solidFill>
                  <a:srgbClr val="254061"/>
                </a:solidFill>
              </a:rPr>
              <a:t>Two 30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376092"/>
                </a:solidFill>
              </a:rPr>
              <a:t>parallel </a:t>
            </a:r>
            <a:r>
              <a:rPr lang="en-US" altLang="en-US" sz="1800" b="1">
                <a:solidFill>
                  <a:srgbClr val="254061"/>
                </a:solidFill>
              </a:rPr>
              <a:t>to a 120 volt outlet.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current flows through the circuit?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  <a:p>
            <a:r>
              <a:rPr lang="en-US" altLang="en-US" sz="1800">
                <a:solidFill>
                  <a:srgbClr val="254061"/>
                </a:solidFill>
              </a:rPr>
              <a:t> 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31800" y="0"/>
            <a:ext cx="4005263" cy="1250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50863" y="1003300"/>
            <a:ext cx="7939087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Calibri" panose="020F0502020204030204" pitchFamily="34" charset="0"/>
              <a:buAutoNum type="arabicPeriod" startAt="3"/>
            </a:pPr>
            <a:r>
              <a:rPr lang="en-US" altLang="en-US" sz="1800" b="1">
                <a:solidFill>
                  <a:srgbClr val="254061"/>
                </a:solidFill>
              </a:rPr>
              <a:t>Two 30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376092"/>
                </a:solidFill>
              </a:rPr>
              <a:t>parallel </a:t>
            </a:r>
            <a:r>
              <a:rPr lang="en-US" altLang="en-US" sz="1800" b="1">
                <a:solidFill>
                  <a:srgbClr val="254061"/>
                </a:solidFill>
              </a:rPr>
              <a:t>to a 120 volt outlet.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current flows through the circuit?  </a:t>
            </a:r>
            <a:r>
              <a:rPr lang="en-US" altLang="en-US" sz="1800" b="1">
                <a:solidFill>
                  <a:srgbClr val="800000"/>
                </a:solidFill>
              </a:rPr>
              <a:t>8.0 amps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</a:t>
            </a:r>
          </a:p>
          <a:p>
            <a:r>
              <a:rPr lang="en-US" altLang="en-US" sz="1800">
                <a:solidFill>
                  <a:srgbClr val="254061"/>
                </a:solidFill>
              </a:rPr>
              <a:t> 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95235" name="Picture 2" descr="Screen shot 2014-03-05 at 4.24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1749425"/>
            <a:ext cx="3919538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96259" name="Picture 2" descr="Screen shot 2014-03-05 at 4.26.1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3459163"/>
            <a:ext cx="7170737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50863" y="1003300"/>
            <a:ext cx="7939087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Calibri" panose="020F0502020204030204" pitchFamily="34" charset="0"/>
              <a:buAutoNum type="arabicPeriod" startAt="3"/>
            </a:pPr>
            <a:r>
              <a:rPr lang="en-US" altLang="en-US" sz="1800" b="1">
                <a:solidFill>
                  <a:srgbClr val="254061"/>
                </a:solidFill>
              </a:rPr>
              <a:t>Two 30 </a:t>
            </a:r>
            <a:r>
              <a:rPr lang="el-GR" altLang="en-US" sz="1800" b="1">
                <a:solidFill>
                  <a:srgbClr val="254061"/>
                </a:solidFill>
              </a:rPr>
              <a:t>Ω</a:t>
            </a:r>
            <a:r>
              <a:rPr lang="en-US" altLang="en-US" sz="1800" b="1">
                <a:solidFill>
                  <a:srgbClr val="254061"/>
                </a:solidFill>
              </a:rPr>
              <a:t> resistors are connected in </a:t>
            </a:r>
            <a:r>
              <a:rPr lang="en-US" altLang="en-US" sz="1800" b="1" i="1">
                <a:solidFill>
                  <a:srgbClr val="376092"/>
                </a:solidFill>
              </a:rPr>
              <a:t>parallel </a:t>
            </a:r>
            <a:r>
              <a:rPr lang="en-US" altLang="en-US" sz="1800" b="1">
                <a:solidFill>
                  <a:srgbClr val="254061"/>
                </a:solidFill>
              </a:rPr>
              <a:t>to a 120 volt outlet.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How much current flows through the circuit?  </a:t>
            </a:r>
            <a:r>
              <a:rPr lang="en-US" altLang="en-US" sz="1800" b="1">
                <a:solidFill>
                  <a:srgbClr val="800000"/>
                </a:solidFill>
              </a:rPr>
              <a:t>8.0 amps</a:t>
            </a: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endParaRPr lang="en-US" altLang="en-US" sz="1800" b="1">
              <a:solidFill>
                <a:srgbClr val="254061"/>
              </a:solidFill>
            </a:endParaRPr>
          </a:p>
          <a:p>
            <a:pPr lvl="1">
              <a:lnSpc>
                <a:spcPct val="150000"/>
              </a:lnSpc>
              <a:buFont typeface="Calibri" panose="020F0502020204030204" pitchFamily="34" charset="0"/>
              <a:buAutoNum type="alphaLcParenR"/>
            </a:pPr>
            <a:r>
              <a:rPr lang="en-US" altLang="en-US" sz="1800" b="1">
                <a:solidFill>
                  <a:srgbClr val="254061"/>
                </a:solidFill>
              </a:rPr>
              <a:t>What is the power output of this circuit?   </a:t>
            </a:r>
            <a:r>
              <a:rPr lang="en-US" altLang="en-US" sz="1800" b="1">
                <a:solidFill>
                  <a:srgbClr val="800000"/>
                </a:solidFill>
              </a:rPr>
              <a:t>980 watts</a:t>
            </a:r>
          </a:p>
          <a:p>
            <a:r>
              <a:rPr lang="en-US" altLang="en-US" sz="1800">
                <a:solidFill>
                  <a:srgbClr val="254061"/>
                </a:solidFill>
              </a:rPr>
              <a:t> </a:t>
            </a:r>
          </a:p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endParaRPr lang="en-US" altLang="en-US" sz="1800" b="1">
              <a:solidFill>
                <a:srgbClr val="254061"/>
              </a:solidFill>
            </a:endParaRPr>
          </a:p>
        </p:txBody>
      </p:sp>
      <p:pic>
        <p:nvPicPr>
          <p:cNvPr id="96261" name="Picture 2" descr="Screen shot 2014-03-05 at 4.24.3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1749425"/>
            <a:ext cx="3919538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50863" y="981075"/>
            <a:ext cx="666273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lnSpc>
                <a:spcPct val="110000"/>
              </a:lnSpc>
              <a:spcBef>
                <a:spcPct val="20000"/>
              </a:spcBef>
              <a:spcAft>
                <a:spcPts val="1200"/>
              </a:spcAft>
              <a:buFont typeface="+mj-lt"/>
              <a:buAutoNum type="arabicPeriod" startAt="4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How many kilowatt-hours are consumed by a 100 W incandescent light bulb if it is left on for an entire day and night?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50863" y="981075"/>
            <a:ext cx="666273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lnSpc>
                <a:spcPct val="110000"/>
              </a:lnSpc>
              <a:spcBef>
                <a:spcPct val="20000"/>
              </a:spcBef>
              <a:spcAft>
                <a:spcPts val="1200"/>
              </a:spcAft>
              <a:buFont typeface="+mj-lt"/>
              <a:buAutoNum type="arabicPeriod" startAt="4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How many kilowatt-hours are consumed by a 100 W incandescent light bulb if it is left on for an entire day and night?</a:t>
            </a:r>
          </a:p>
        </p:txBody>
      </p:sp>
      <p:sp>
        <p:nvSpPr>
          <p:cNvPr id="98307" name="Content Placeholder 2"/>
          <p:cNvSpPr txBox="1">
            <a:spLocks/>
          </p:cNvSpPr>
          <p:nvPr/>
        </p:nvSpPr>
        <p:spPr bwMode="auto">
          <a:xfrm>
            <a:off x="398463" y="1987550"/>
            <a:ext cx="8461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 dirty="0">
                <a:solidFill>
                  <a:srgbClr val="800000"/>
                </a:solidFill>
              </a:rPr>
              <a:t>Start with the power equation. </a:t>
            </a:r>
            <a:r>
              <a:rPr lang="en-US" altLang="en-US" sz="1800" b="1" dirty="0" smtClean="0">
                <a:solidFill>
                  <a:srgbClr val="800000"/>
                </a:solidFill>
              </a:rPr>
              <a:t>Solve </a:t>
            </a:r>
            <a:r>
              <a:rPr lang="en-US" altLang="en-US" sz="1800" b="1" dirty="0">
                <a:solidFill>
                  <a:srgbClr val="800000"/>
                </a:solidFill>
              </a:rPr>
              <a:t>for energy by multiplying by </a:t>
            </a:r>
            <a:r>
              <a:rPr lang="en-US" altLang="en-US" sz="1800" b="1" dirty="0" smtClean="0">
                <a:solidFill>
                  <a:srgbClr val="800000"/>
                </a:solidFill>
              </a:rPr>
              <a:t>time.</a:t>
            </a:r>
            <a:endParaRPr lang="en-US" altLang="en-US" sz="1800" b="1" dirty="0">
              <a:solidFill>
                <a:srgbClr val="800000"/>
              </a:solidFill>
            </a:endParaRPr>
          </a:p>
        </p:txBody>
      </p:sp>
      <p:pic>
        <p:nvPicPr>
          <p:cNvPr id="98308" name="Picture 2" descr="Screen shot 2014-03-05 at 4.27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738" y="2351088"/>
            <a:ext cx="4906962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0" y="0"/>
            <a:ext cx="4005263" cy="1250950"/>
          </a:xfrm>
          <a:effectLst>
            <a:outerShdw blurRad="50800" dist="38100" dir="2700000" rotWithShape="0">
              <a:srgbClr val="000000">
                <a:alpha val="42999"/>
              </a:srgbClr>
            </a:outerShdw>
          </a:effectLst>
        </p:spPr>
        <p:txBody>
          <a:bodyPr anchor="t"/>
          <a:lstStyle/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charset="0"/>
                <a:ea typeface="ＭＳ Ｐゴシック" charset="0"/>
                <a:cs typeface="ＭＳ Ｐゴシック" charset="0"/>
              </a:rPr>
              <a:t>Assessment</a:t>
            </a:r>
            <a:endParaRPr lang="en-US" dirty="0">
              <a:solidFill>
                <a:srgbClr val="25406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50863" y="981075"/>
            <a:ext cx="666273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lnSpc>
                <a:spcPct val="110000"/>
              </a:lnSpc>
              <a:spcBef>
                <a:spcPct val="20000"/>
              </a:spcBef>
              <a:spcAft>
                <a:spcPts val="1200"/>
              </a:spcAft>
              <a:buFont typeface="+mj-lt"/>
              <a:buAutoNum type="arabicPeriod" startAt="4"/>
              <a:defRPr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How many kilowatt-hours are consumed by a 100 W incandescent light bulb if it is left on for an entire day and night?</a:t>
            </a:r>
          </a:p>
        </p:txBody>
      </p:sp>
      <p:sp>
        <p:nvSpPr>
          <p:cNvPr id="99332" name="Content Placeholder 2"/>
          <p:cNvSpPr txBox="1">
            <a:spLocks/>
          </p:cNvSpPr>
          <p:nvPr/>
        </p:nvSpPr>
        <p:spPr bwMode="auto">
          <a:xfrm>
            <a:off x="420688" y="3238500"/>
            <a:ext cx="769620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>
                <a:solidFill>
                  <a:srgbClr val="800000"/>
                </a:solidFill>
              </a:rPr>
              <a:t>Calculate, making sure to convert units to kilowatts and hours:</a:t>
            </a:r>
          </a:p>
        </p:txBody>
      </p:sp>
      <p:pic>
        <p:nvPicPr>
          <p:cNvPr id="99333" name="Picture 10" descr="Screen shot 2014-03-05 at 4.27.3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738" y="2351088"/>
            <a:ext cx="4906962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4" name="Content Placeholder 2"/>
          <p:cNvSpPr txBox="1">
            <a:spLocks/>
          </p:cNvSpPr>
          <p:nvPr/>
        </p:nvSpPr>
        <p:spPr bwMode="auto">
          <a:xfrm>
            <a:off x="398463" y="1987550"/>
            <a:ext cx="8461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1"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altLang="en-US" sz="1800" b="1" dirty="0">
                <a:solidFill>
                  <a:srgbClr val="800000"/>
                </a:solidFill>
              </a:rPr>
              <a:t>Start with the power equation. </a:t>
            </a:r>
            <a:r>
              <a:rPr lang="en-US" altLang="en-US" sz="1800" b="1" dirty="0" smtClean="0">
                <a:solidFill>
                  <a:srgbClr val="800000"/>
                </a:solidFill>
              </a:rPr>
              <a:t>Solve </a:t>
            </a:r>
            <a:r>
              <a:rPr lang="en-US" altLang="en-US" sz="1800" b="1" dirty="0">
                <a:solidFill>
                  <a:srgbClr val="800000"/>
                </a:solidFill>
              </a:rPr>
              <a:t>for energy by multiplying by </a:t>
            </a:r>
            <a:r>
              <a:rPr lang="en-US" altLang="en-US" sz="1800" b="1" dirty="0" smtClean="0">
                <a:solidFill>
                  <a:srgbClr val="800000"/>
                </a:solidFill>
              </a:rPr>
              <a:t>time.</a:t>
            </a:r>
            <a:endParaRPr lang="en-US" altLang="en-US" sz="1800" b="1" dirty="0">
              <a:solidFill>
                <a:srgbClr val="800000"/>
              </a:solidFill>
            </a:endParaRPr>
          </a:p>
        </p:txBody>
      </p:sp>
      <p:pic>
        <p:nvPicPr>
          <p:cNvPr id="99335" name="Picture 3" descr="Screen shot 2014-04-18 at 2.03.4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38" y="3914775"/>
            <a:ext cx="6045200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>
            <a:off x="5732463" y="3783013"/>
            <a:ext cx="1481137" cy="701675"/>
          </a:xfrm>
          <a:prstGeom prst="ellipse">
            <a:avLst/>
          </a:prstGeom>
          <a:noFill/>
          <a:ln w="28575" cmpd="sng"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Box 5"/>
          <p:cNvSpPr txBox="1">
            <a:spLocks noChangeArrowheads="1"/>
          </p:cNvSpPr>
          <p:nvPr/>
        </p:nvSpPr>
        <p:spPr bwMode="auto">
          <a:xfrm>
            <a:off x="558800" y="1473200"/>
            <a:ext cx="3886200" cy="286232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>
              <a:buFont typeface="+mj-lt"/>
              <a:buAutoNum type="arabicPeriod" startAt="2"/>
              <a:defRPr/>
            </a:pP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Construct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</a:rPr>
              <a:t>the circuit shown. Connect the voltage sensor across the 33 Ω resistor.</a:t>
            </a:r>
          </a:p>
          <a:p>
            <a:pPr marL="342900" indent="-342900">
              <a:buFont typeface="+mj-lt"/>
              <a:buAutoNum type="arabicPeriod" startAt="2"/>
              <a:defRPr/>
            </a:pP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Begin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</a:rPr>
              <a:t>recording data and close the switch. Continue recording data until the energy has reached 1 joule.</a:t>
            </a:r>
          </a:p>
          <a:p>
            <a:pPr marL="342900" indent="-342900">
              <a:buFont typeface="+mj-lt"/>
              <a:buAutoNum type="arabicPeriod" startAt="2"/>
              <a:defRPr/>
            </a:pP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Repeat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</a:rPr>
              <a:t>the experiment for the 100 Ω </a:t>
            </a: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resistor.</a:t>
            </a:r>
            <a:endParaRPr lang="en-US" sz="18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713" y="984250"/>
            <a:ext cx="83962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Part 1: 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Resistors in Series</a:t>
            </a:r>
            <a:endParaRPr lang="en-US" sz="1800" b="1" dirty="0">
              <a:solidFill>
                <a:schemeClr val="accent1">
                  <a:lumMod val="50000"/>
                </a:schemeClr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174038" cy="11223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pitchFamily="34" charset="0"/>
                <a:ea typeface="ＭＳ Ｐゴシック" pitchFamily="34" charset="-128"/>
              </a:rPr>
              <a:t>Investigation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714" y="223607"/>
            <a:ext cx="4721286" cy="470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92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Box 5"/>
          <p:cNvSpPr txBox="1">
            <a:spLocks noChangeArrowheads="1"/>
          </p:cNvSpPr>
          <p:nvPr/>
        </p:nvSpPr>
        <p:spPr bwMode="auto">
          <a:xfrm>
            <a:off x="558801" y="1473200"/>
            <a:ext cx="3784600" cy="369331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Calibri" panose="020F0502020204030204" pitchFamily="34" charset="0"/>
              <a:buAutoNum type="alphaLcPeriod"/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What </a:t>
            </a:r>
            <a:r>
              <a:rPr lang="en-GB" altLang="en-US" sz="1800" b="1" dirty="0">
                <a:solidFill>
                  <a:srgbClr val="254061"/>
                </a:solidFill>
              </a:rPr>
              <a:t>happens to the power output for each resistor when the switch is closed? The energy 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measurement?</a:t>
            </a:r>
            <a:r>
              <a:rPr lang="en-US" altLang="en-US" sz="1800" b="1" dirty="0" smtClean="0">
                <a:solidFill>
                  <a:srgbClr val="254061"/>
                </a:solidFill>
              </a:rPr>
              <a:t> </a:t>
            </a:r>
          </a:p>
          <a:p>
            <a:pPr>
              <a:buFont typeface="Calibri" panose="020F0502020204030204" pitchFamily="34" charset="0"/>
              <a:buAutoNum type="alphaLcPeriod"/>
              <a:defRPr/>
            </a:pPr>
            <a:endParaRPr lang="en-US" altLang="en-US" sz="1800" b="1" dirty="0" smtClean="0">
              <a:solidFill>
                <a:srgbClr val="254061"/>
              </a:solidFill>
            </a:endParaRPr>
          </a:p>
          <a:p>
            <a:pPr>
              <a:buFont typeface="+mj-lt"/>
              <a:buAutoNum type="alphaLcPeriod" startAt="2"/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Which </a:t>
            </a:r>
            <a:r>
              <a:rPr lang="en-GB" altLang="en-US" sz="1800" b="1" dirty="0">
                <a:solidFill>
                  <a:srgbClr val="254061"/>
                </a:solidFill>
              </a:rPr>
              <a:t>resistor recorded a higher power output? 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Why?</a:t>
            </a:r>
          </a:p>
          <a:p>
            <a:pPr>
              <a:buFont typeface="+mj-lt"/>
              <a:buAutoNum type="alphaLcPeriod" startAt="2"/>
              <a:defRPr/>
            </a:pPr>
            <a:endParaRPr lang="en-GB" altLang="en-US" sz="1800" b="1" dirty="0" smtClean="0">
              <a:solidFill>
                <a:srgbClr val="254061"/>
              </a:solidFill>
            </a:endParaRPr>
          </a:p>
          <a:p>
            <a:pPr>
              <a:buFont typeface="+mj-lt"/>
              <a:buAutoNum type="alphaLcPeriod" startAt="2"/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Which </a:t>
            </a:r>
            <a:r>
              <a:rPr lang="en-GB" altLang="en-US" sz="1800" b="1" dirty="0">
                <a:solidFill>
                  <a:srgbClr val="254061"/>
                </a:solidFill>
              </a:rPr>
              <a:t>resistor consumed 1 joule of energy the fastest? How is this related to the power 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output?</a:t>
            </a:r>
            <a:endParaRPr lang="en-US" altLang="en-US" sz="1800" b="1" dirty="0" smtClean="0">
              <a:solidFill>
                <a:srgbClr val="254061"/>
              </a:solidFill>
            </a:endParaRPr>
          </a:p>
          <a:p>
            <a:pPr marL="0" indent="0">
              <a:defRPr/>
            </a:pPr>
            <a:endParaRPr lang="en-US" altLang="en-US" sz="1800" b="1" dirty="0" smtClean="0">
              <a:solidFill>
                <a:srgbClr val="25406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713" y="984250"/>
            <a:ext cx="83962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Questions for Part 1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174038" cy="11223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pitchFamily="34" charset="0"/>
                <a:ea typeface="ＭＳ Ｐゴシック" pitchFamily="34" charset="-128"/>
              </a:rPr>
              <a:t>Investigation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976" y="1281301"/>
            <a:ext cx="4377024" cy="290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21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Box 5"/>
          <p:cNvSpPr txBox="1">
            <a:spLocks noChangeArrowheads="1"/>
          </p:cNvSpPr>
          <p:nvPr/>
        </p:nvSpPr>
        <p:spPr bwMode="auto">
          <a:xfrm>
            <a:off x="558799" y="1473200"/>
            <a:ext cx="2883647" cy="369331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+mj-lt"/>
              <a:buAutoNum type="alphaLcPeriod" startAt="4"/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Fit </a:t>
            </a:r>
            <a:r>
              <a:rPr lang="en-GB" altLang="en-US" sz="1800" b="1" dirty="0">
                <a:solidFill>
                  <a:srgbClr val="254061"/>
                </a:solidFill>
              </a:rPr>
              <a:t>a line to each energy versus time run. </a:t>
            </a:r>
            <a:endParaRPr lang="en-GB" altLang="en-US" sz="1800" b="1" dirty="0" smtClean="0">
              <a:solidFill>
                <a:srgbClr val="254061"/>
              </a:solidFill>
            </a:endParaRPr>
          </a:p>
          <a:p>
            <a:pPr>
              <a:buFont typeface="+mj-lt"/>
              <a:buAutoNum type="alphaLcPeriod" startAt="4"/>
              <a:defRPr/>
            </a:pPr>
            <a:endParaRPr lang="en-GB" altLang="en-US" sz="1800" b="1" dirty="0">
              <a:solidFill>
                <a:srgbClr val="254061"/>
              </a:solidFill>
            </a:endParaRPr>
          </a:p>
          <a:p>
            <a:pPr marL="0" indent="0"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	How </a:t>
            </a:r>
            <a:r>
              <a:rPr lang="en-GB" altLang="en-US" sz="1800" b="1" dirty="0">
                <a:solidFill>
                  <a:srgbClr val="254061"/>
                </a:solidFill>
              </a:rPr>
              <a:t>does the 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	value </a:t>
            </a:r>
            <a:r>
              <a:rPr lang="en-GB" altLang="en-US" sz="1800" b="1" dirty="0">
                <a:solidFill>
                  <a:srgbClr val="254061"/>
                </a:solidFill>
              </a:rPr>
              <a:t>of the slope 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	compare </a:t>
            </a:r>
            <a:r>
              <a:rPr lang="en-GB" altLang="en-US" sz="1800" b="1" dirty="0">
                <a:solidFill>
                  <a:srgbClr val="254061"/>
                </a:solidFill>
              </a:rPr>
              <a:t>to the 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	power </a:t>
            </a:r>
            <a:r>
              <a:rPr lang="en-GB" altLang="en-US" sz="1800" b="1" dirty="0">
                <a:solidFill>
                  <a:srgbClr val="254061"/>
                </a:solidFill>
              </a:rPr>
              <a:t>output? </a:t>
            </a:r>
            <a:endParaRPr lang="en-GB" altLang="en-US" sz="1800" b="1" dirty="0" smtClean="0">
              <a:solidFill>
                <a:srgbClr val="254061"/>
              </a:solidFill>
            </a:endParaRPr>
          </a:p>
          <a:p>
            <a:pPr>
              <a:buFont typeface="+mj-lt"/>
              <a:buAutoNum type="alphaLcPeriod" startAt="4"/>
              <a:defRPr/>
            </a:pPr>
            <a:endParaRPr lang="en-GB" altLang="en-US" sz="1800" b="1" dirty="0">
              <a:solidFill>
                <a:srgbClr val="254061"/>
              </a:solidFill>
            </a:endParaRPr>
          </a:p>
          <a:p>
            <a:pPr marL="0" indent="0">
              <a:defRPr/>
            </a:pPr>
            <a:r>
              <a:rPr lang="en-GB" altLang="en-US" sz="1800" b="1" dirty="0" smtClean="0">
                <a:solidFill>
                  <a:srgbClr val="254061"/>
                </a:solidFill>
              </a:rPr>
              <a:t>	What </a:t>
            </a:r>
            <a:r>
              <a:rPr lang="en-GB" altLang="en-US" sz="1800" b="1" dirty="0">
                <a:solidFill>
                  <a:srgbClr val="254061"/>
                </a:solidFill>
              </a:rPr>
              <a:t>does the </a:t>
            </a:r>
            <a:r>
              <a:rPr lang="en-GB" altLang="en-US" sz="1800" b="1" dirty="0" smtClean="0">
                <a:solidFill>
                  <a:srgbClr val="254061"/>
                </a:solidFill>
              </a:rPr>
              <a:t>	slope represent?</a:t>
            </a:r>
            <a:endParaRPr lang="en-US" altLang="en-US" sz="1800" b="1" dirty="0" smtClean="0">
              <a:solidFill>
                <a:srgbClr val="254061"/>
              </a:solidFill>
            </a:endParaRPr>
          </a:p>
          <a:p>
            <a:pPr>
              <a:buFont typeface="Calibri" panose="020F0502020204030204" pitchFamily="34" charset="0"/>
              <a:buAutoNum type="alphaLcPeriod" startAt="4"/>
              <a:defRPr/>
            </a:pPr>
            <a:endParaRPr lang="en-US" altLang="en-US" sz="1800" b="1" dirty="0" smtClean="0">
              <a:solidFill>
                <a:srgbClr val="254061"/>
              </a:solidFill>
            </a:endParaRPr>
          </a:p>
          <a:p>
            <a:pPr marL="0" indent="0">
              <a:defRPr/>
            </a:pPr>
            <a:endParaRPr lang="en-US" altLang="en-US" sz="1800" b="1" dirty="0" smtClean="0">
              <a:solidFill>
                <a:srgbClr val="25406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713" y="984250"/>
            <a:ext cx="83962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Questions for Part 1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31800" y="0"/>
            <a:ext cx="8174038" cy="11223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 eaLnBrk="1" hangingPunct="1">
              <a:defRPr/>
            </a:pPr>
            <a:r>
              <a:rPr lang="en-US" dirty="0" smtClean="0">
                <a:solidFill>
                  <a:srgbClr val="254061"/>
                </a:solidFill>
                <a:latin typeface="Arial" pitchFamily="34" charset="0"/>
                <a:ea typeface="ＭＳ Ｐゴシック" pitchFamily="34" charset="-128"/>
              </a:rPr>
              <a:t>Investigation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359" y="984250"/>
            <a:ext cx="5315463" cy="352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50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8706</TotalTime>
  <Words>2789</Words>
  <Application>Microsoft Macintosh PowerPoint</Application>
  <PresentationFormat>On-screen Show (16:9)</PresentationFormat>
  <Paragraphs>452</Paragraphs>
  <Slides>65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Electrical power</vt:lpstr>
      <vt:lpstr>Objectives</vt:lpstr>
      <vt:lpstr>Assessment</vt:lpstr>
      <vt:lpstr>Assessment</vt:lpstr>
      <vt:lpstr>Physics terms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Calculating total power</vt:lpstr>
      <vt:lpstr>Power for resistors in parallel</vt:lpstr>
      <vt:lpstr>Power for resistors in parallel</vt:lpstr>
      <vt:lpstr>Power for resistors in parallel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Assessment</vt:lpstr>
      <vt:lpstr>Assessment</vt:lpstr>
      <vt:lpstr>Assessment</vt:lpstr>
      <vt:lpstr>Assessment</vt:lpstr>
      <vt:lpstr>Assessment</vt:lpstr>
      <vt:lpstr>PowerPoint Presentation</vt:lpstr>
      <vt:lpstr>Assessment</vt:lpstr>
      <vt:lpstr>Assessment</vt:lpstr>
      <vt:lpstr>Assessment</vt:lpstr>
      <vt:lpstr>Assessment</vt:lpstr>
      <vt:lpstr>Assessment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Physics of Renewable Energy</dc:title>
  <dc:creator>Tom Hsu</dc:creator>
  <cp:lastModifiedBy>Freda Husic</cp:lastModifiedBy>
  <cp:revision>381</cp:revision>
  <cp:lastPrinted>2014-10-21T13:54:59Z</cp:lastPrinted>
  <dcterms:created xsi:type="dcterms:W3CDTF">2012-04-26T12:12:02Z</dcterms:created>
  <dcterms:modified xsi:type="dcterms:W3CDTF">2017-05-15T17:36:26Z</dcterms:modified>
</cp:coreProperties>
</file>