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1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0000"/>
    <a:srgbClr val="FF0000"/>
    <a:srgbClr val="D5D5D5"/>
    <a:srgbClr val="DDDDDD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1" autoAdjust="0"/>
    <p:restoredTop sz="94660"/>
  </p:normalViewPr>
  <p:slideViewPr>
    <p:cSldViewPr>
      <p:cViewPr varScale="1">
        <p:scale>
          <a:sx n="75" d="100"/>
          <a:sy n="75" d="100"/>
        </p:scale>
        <p:origin x="-46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20BFD0-2D34-48AA-ACB5-09EDD926360A}" type="datetimeFigureOut">
              <a:rPr lang="en-CA" smtClean="0"/>
              <a:t>2015-04-15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82B8B-3102-45DB-8B1A-5B604EBD3291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762000" y="2057400"/>
            <a:ext cx="7620000" cy="1143000"/>
          </a:xfrm>
        </p:spPr>
        <p:txBody>
          <a:bodyPr tIns="0"/>
          <a:lstStyle>
            <a:lvl1pPr algn="ctr"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0013" y="3657600"/>
            <a:ext cx="6400800" cy="1219200"/>
          </a:xfrm>
        </p:spPr>
        <p:txBody>
          <a:bodyPr lIns="0" tIns="0" rIns="0" bIns="0"/>
          <a:lstStyle>
            <a:lvl1pPr marL="0" indent="0" algn="ctr">
              <a:buFont typeface="Wingdings" pitchFamily="2" charset="2"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13321" name="Picture 9" descr="Technologien"/>
          <p:cNvPicPr>
            <a:picLocks noChangeAspect="1" noChangeArrowheads="1"/>
          </p:cNvPicPr>
          <p:nvPr/>
        </p:nvPicPr>
        <p:blipFill>
          <a:blip r:embed="rId2" cstate="print"/>
          <a:srcRect t="18382"/>
          <a:stretch>
            <a:fillRect/>
          </a:stretch>
        </p:blipFill>
        <p:spPr bwMode="auto">
          <a:xfrm>
            <a:off x="644525" y="76200"/>
            <a:ext cx="5830888" cy="528638"/>
          </a:xfrm>
          <a:prstGeom prst="rect">
            <a:avLst/>
          </a:prstGeom>
          <a:noFill/>
        </p:spPr>
      </p:pic>
      <p:pic>
        <p:nvPicPr>
          <p:cNvPr id="13322" name="Picture 10" descr="NAVI200_linear"/>
          <p:cNvPicPr>
            <a:picLocks noChangeAspect="1" noChangeArrowheads="1"/>
          </p:cNvPicPr>
          <p:nvPr/>
        </p:nvPicPr>
        <p:blipFill>
          <a:blip r:embed="rId3" cstate="print"/>
          <a:srcRect l="77222" t="21913" r="5000"/>
          <a:stretch>
            <a:fillRect/>
          </a:stretch>
        </p:blipFill>
        <p:spPr bwMode="auto">
          <a:xfrm>
            <a:off x="7467600" y="0"/>
            <a:ext cx="1625600" cy="7127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371B02-4F62-4E84-A7ED-EAAC58D91EA5}" type="slidenum">
              <a:rPr lang="de-DE" altLang="de-DE"/>
              <a:pPr/>
              <a:t>‹#›</a:t>
            </a:fld>
            <a:endParaRPr lang="de-DE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76200"/>
            <a:ext cx="1943100" cy="42306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8488" cy="42306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CE8AD1-5D8F-4B5B-8432-54F8F3749412}" type="slidenum">
              <a:rPr lang="de-DE" altLang="de-DE"/>
              <a:pPr/>
              <a:t>‹#›</a:t>
            </a:fld>
            <a:endParaRPr lang="de-DE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A807DC-EAC0-4E28-BFA0-F312C7D0C4A4}" type="slidenum">
              <a:rPr lang="de-DE" altLang="de-DE"/>
              <a:pPr/>
              <a:t>‹#›</a:t>
            </a:fld>
            <a:endParaRPr lang="de-DE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2CA5D0-F098-43C5-8D77-7382EB1B9A43}" type="slidenum">
              <a:rPr lang="de-DE" altLang="de-DE"/>
              <a:pPr/>
              <a:t>‹#›</a:t>
            </a:fld>
            <a:endParaRPr lang="de-DE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71550"/>
            <a:ext cx="3810000" cy="3335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71550"/>
            <a:ext cx="3811588" cy="3335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797BC6-3411-4F62-8DC7-FFCCE1B7E439}" type="slidenum">
              <a:rPr lang="de-DE" altLang="de-DE"/>
              <a:pPr/>
              <a:t>‹#›</a:t>
            </a:fld>
            <a:endParaRPr lang="de-DE" alt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E48821-1343-4323-A0DD-2D2C78BBD896}" type="slidenum">
              <a:rPr lang="de-DE" altLang="de-DE"/>
              <a:pPr/>
              <a:t>‹#›</a:t>
            </a:fld>
            <a:endParaRPr lang="de-DE" alt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4658D9-D535-49F5-AEDD-EBCE1FB76053}" type="slidenum">
              <a:rPr lang="de-DE" altLang="de-DE"/>
              <a:pPr/>
              <a:t>‹#›</a:t>
            </a:fld>
            <a:endParaRPr lang="de-DE" alt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A75E9D-CC38-4553-B670-EDF8BDFC576F}" type="slidenum">
              <a:rPr lang="de-DE" altLang="de-DE"/>
              <a:pPr/>
              <a:t>‹#›</a:t>
            </a:fld>
            <a:endParaRPr lang="de-DE" alt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F0847D-6F4B-431C-B38C-6870B0CBCAC6}" type="slidenum">
              <a:rPr lang="de-DE" altLang="de-DE"/>
              <a:pPr/>
              <a:t>‹#›</a:t>
            </a:fld>
            <a:endParaRPr lang="de-DE" alt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CFA5F5-59A7-4EA5-8729-B6939AF31DC8}" type="slidenum">
              <a:rPr lang="de-DE" altLang="de-DE"/>
              <a:pPr/>
              <a:t>‹#›</a:t>
            </a:fld>
            <a:endParaRPr lang="de-DE" alt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0" y="0"/>
            <a:ext cx="7162800" cy="762000"/>
          </a:xfrm>
          <a:prstGeom prst="flowChartProcess">
            <a:avLst/>
          </a:prstGeom>
          <a:solidFill>
            <a:srgbClr val="D5D5D5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640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Placeholder for a one or two-line headline </a:t>
            </a:r>
            <a:br>
              <a:rPr lang="en-GB" smtClean="0"/>
            </a:br>
            <a:r>
              <a:rPr lang="en-GB" smtClean="0"/>
              <a:t>(Arial 20, bold)</a:t>
            </a:r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71550"/>
            <a:ext cx="7773988" cy="333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This is a specimen text of the type that must be individually prepared for presentations, and also a bullet that needs to be </a:t>
            </a:r>
            <a:r>
              <a:rPr lang="de-DE" smtClean="0"/>
              <a:t>adapted using the menu string „Format/Bullet/Color and Symbol“.</a:t>
            </a:r>
            <a:br>
              <a:rPr lang="de-DE" smtClean="0"/>
            </a:br>
            <a:endParaRPr lang="de-DE" smtClean="0"/>
          </a:p>
          <a:p>
            <a:pPr lvl="1"/>
            <a:r>
              <a:rPr lang="de-DE" smtClean="0"/>
              <a:t>This is a specimen text for the second bullet/list level.</a:t>
            </a:r>
          </a:p>
          <a:p>
            <a:pPr lvl="2"/>
            <a:r>
              <a:rPr lang="de-DE" smtClean="0"/>
              <a:t>This is a specimen text for the third bullet/list level.</a:t>
            </a:r>
            <a:br>
              <a:rPr lang="de-DE" smtClean="0"/>
            </a:br>
            <a:endParaRPr lang="de-DE" smtClean="0"/>
          </a:p>
          <a:p>
            <a:pPr lvl="0"/>
            <a:r>
              <a:rPr lang="en-GB" smtClean="0"/>
              <a:t>Please keep Arial 18 pt as the font and ensure that the text is left-aligned with the business unit line. For lists, and other functions, please consult the manual. </a:t>
            </a:r>
            <a:endParaRPr lang="de-DE" smtClean="0"/>
          </a:p>
          <a:p>
            <a:pPr lvl="0"/>
            <a:endParaRPr lang="en-GB" smtClean="0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1019175" eaLnBrk="0" hangingPunct="0">
              <a:defRPr sz="1000"/>
            </a:lvl1pPr>
          </a:lstStyle>
          <a:p>
            <a:fld id="{5BC36B5A-14F1-4438-B664-6EB2CF298DCD}" type="slidenum">
              <a:rPr lang="de-DE" altLang="de-DE"/>
              <a:pPr/>
              <a:t>‹#›</a:t>
            </a:fld>
            <a:endParaRPr lang="de-DE" altLang="de-DE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0" y="6453188"/>
            <a:ext cx="7620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700"/>
            </a:lvl1pPr>
          </a:lstStyle>
          <a:p>
            <a:endParaRPr lang="en-GB"/>
          </a:p>
        </p:txBody>
      </p:sp>
      <p:pic>
        <p:nvPicPr>
          <p:cNvPr id="3091" name="Picture 19" descr="NAVI200_linear"/>
          <p:cNvPicPr>
            <a:picLocks noChangeAspect="1" noChangeArrowheads="1"/>
          </p:cNvPicPr>
          <p:nvPr/>
        </p:nvPicPr>
        <p:blipFill>
          <a:blip r:embed="rId13" cstate="print"/>
          <a:srcRect l="77222" t="21913" r="5000"/>
          <a:stretch>
            <a:fillRect/>
          </a:stretch>
        </p:blipFill>
        <p:spPr bwMode="auto">
          <a:xfrm>
            <a:off x="7467600" y="0"/>
            <a:ext cx="1625600" cy="712788"/>
          </a:xfrm>
          <a:prstGeom prst="rect">
            <a:avLst/>
          </a:prstGeom>
          <a:noFill/>
        </p:spPr>
      </p:pic>
      <p:sp>
        <p:nvSpPr>
          <p:cNvPr id="3092" name="Text Box 20"/>
          <p:cNvSpPr txBox="1">
            <a:spLocks noChangeArrowheads="1"/>
          </p:cNvSpPr>
          <p:nvPr/>
        </p:nvSpPr>
        <p:spPr bwMode="auto">
          <a:xfrm rot="21600000">
            <a:off x="762000" y="6616700"/>
            <a:ext cx="58674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defTabSz="611188" eaLnBrk="0" hangingPunct="0">
              <a:lnSpc>
                <a:spcPts val="700"/>
              </a:lnSpc>
              <a:spcBef>
                <a:spcPct val="50000"/>
              </a:spcBef>
            </a:pPr>
            <a:r>
              <a:rPr lang="de-DE" altLang="de-DE" sz="800"/>
              <a:t>© </a:t>
            </a:r>
            <a:r>
              <a:rPr lang="en-US" altLang="de-DE" sz="800"/>
              <a:t>All rights reserved by Bosch Rexroth AG, even and especially in cases of proprietary rights applications.</a:t>
            </a:r>
            <a:br>
              <a:rPr lang="en-US" altLang="de-DE" sz="800"/>
            </a:br>
            <a:r>
              <a:rPr lang="en-US" altLang="de-DE" sz="800"/>
              <a:t>We also retain sole power of disposal, including all rights relating to copying, transmission and dissemination.</a:t>
            </a:r>
          </a:p>
        </p:txBody>
      </p:sp>
      <p:sp>
        <p:nvSpPr>
          <p:cNvPr id="3093" name="AutoShape 21"/>
          <p:cNvSpPr>
            <a:spLocks noChangeArrowheads="1"/>
          </p:cNvSpPr>
          <p:nvPr/>
        </p:nvSpPr>
        <p:spPr bwMode="auto">
          <a:xfrm>
            <a:off x="0" y="762000"/>
            <a:ext cx="9144000" cy="76200"/>
          </a:xfrm>
          <a:prstGeom prst="flowChartProcess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D80000"/>
        </a:buClr>
        <a:buSzPct val="120000"/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D80000"/>
        </a:buClr>
        <a:buFont typeface="Arial" charset="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D80000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0695"/>
            <a:ext cx="6444208" cy="601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Experiment</a:t>
            </a:r>
            <a:br>
              <a:rPr lang="en-US" dirty="0" smtClean="0"/>
            </a:br>
            <a:r>
              <a:rPr lang="en-US" dirty="0" smtClean="0"/>
              <a:t>Identification</a:t>
            </a:r>
            <a:endParaRPr lang="en-CA" dirty="0"/>
          </a:p>
        </p:txBody>
      </p:sp>
      <p:pic>
        <p:nvPicPr>
          <p:cNvPr id="16387" name="Picture 3" descr="T:\_Controlled_Training_Documents\General_Information\Lab experiments\DS4NA_labs\Identification\IMG_00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804248" y="2636912"/>
            <a:ext cx="1625600" cy="1625600"/>
          </a:xfrm>
          <a:prstGeom prst="rect">
            <a:avLst/>
          </a:prstGeom>
          <a:noFill/>
        </p:spPr>
      </p:pic>
      <p:pic>
        <p:nvPicPr>
          <p:cNvPr id="16388" name="Picture 4" descr="T:\_Controlled_Training_Documents\General_Information\Lab experiments\DS4NA_labs\Identification\IMG_0055.JPG"/>
          <p:cNvPicPr>
            <a:picLocks noChangeAspect="1" noChangeArrowheads="1"/>
          </p:cNvPicPr>
          <p:nvPr/>
        </p:nvPicPr>
        <p:blipFill>
          <a:blip r:embed="rId4" cstate="print"/>
          <a:srcRect l="6948" r="16619"/>
          <a:stretch>
            <a:fillRect/>
          </a:stretch>
        </p:blipFill>
        <p:spPr bwMode="auto">
          <a:xfrm rot="5400000">
            <a:off x="6789400" y="4739992"/>
            <a:ext cx="1584176" cy="1554480"/>
          </a:xfrm>
          <a:prstGeom prst="rect">
            <a:avLst/>
          </a:prstGeom>
          <a:noFill/>
        </p:spPr>
      </p:pic>
      <p:pic>
        <p:nvPicPr>
          <p:cNvPr id="16389" name="Picture 5" descr="T:\_Controlled_Training_Documents\General_Information\Lab experiments\DS4NA_labs\Identification\IMG_0053.JPG"/>
          <p:cNvPicPr>
            <a:picLocks noChangeAspect="1" noChangeArrowheads="1"/>
          </p:cNvPicPr>
          <p:nvPr/>
        </p:nvPicPr>
        <p:blipFill>
          <a:blip r:embed="rId5" cstate="print"/>
          <a:srcRect l="10423" t="27794" r="16619"/>
          <a:stretch>
            <a:fillRect/>
          </a:stretch>
        </p:blipFill>
        <p:spPr bwMode="auto">
          <a:xfrm>
            <a:off x="6804248" y="980728"/>
            <a:ext cx="1746197" cy="129614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04248" y="2276872"/>
            <a:ext cx="1462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 – Reservoir </a:t>
            </a:r>
            <a:endParaRPr lang="en-C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804248" y="4293096"/>
            <a:ext cx="2339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1.1 – Cleanout cover </a:t>
            </a:r>
            <a:endParaRPr lang="en-CA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804248" y="6309320"/>
            <a:ext cx="2339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1.2 – Sight glass c/w thermometer </a:t>
            </a:r>
            <a:endParaRPr lang="en-CA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827584" y="4998328"/>
            <a:ext cx="5976664" cy="1022960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851920" y="1844824"/>
            <a:ext cx="2880320" cy="4104456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323528" y="3356992"/>
            <a:ext cx="6480720" cy="2736304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6156176" y="3356992"/>
            <a:ext cx="648072" cy="2664296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Experiment</a:t>
            </a:r>
            <a:br>
              <a:rPr lang="en-US" dirty="0" smtClean="0"/>
            </a:br>
            <a:r>
              <a:rPr lang="en-US" dirty="0" smtClean="0"/>
              <a:t>Identification</a:t>
            </a:r>
            <a:endParaRPr lang="en-CA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0695"/>
            <a:ext cx="6444208" cy="601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771235" y="2852936"/>
            <a:ext cx="22733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</a:t>
            </a:r>
            <a:r>
              <a:rPr lang="en-US" sz="1600" dirty="0" smtClean="0"/>
              <a:t> – Pump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</a:t>
            </a:r>
            <a:r>
              <a:rPr lang="en-US" sz="1400" dirty="0" smtClean="0"/>
              <a:t>Variable displacement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Pressure compensated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Load sensing</a:t>
            </a:r>
            <a:endParaRPr lang="en-CA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804248" y="5805264"/>
            <a:ext cx="2339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 – Electric motor</a:t>
            </a:r>
            <a:endParaRPr lang="en-CA" sz="1600" dirty="0"/>
          </a:p>
        </p:txBody>
      </p:sp>
      <p:pic>
        <p:nvPicPr>
          <p:cNvPr id="17410" name="Picture 2_" descr="T:\_Controlled_Training_Documents\General_Information\Lab experiments\DS4NA_labs\Identification\IMG_00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268760"/>
            <a:ext cx="2072640" cy="1554480"/>
          </a:xfrm>
          <a:prstGeom prst="rect">
            <a:avLst/>
          </a:prstGeom>
          <a:noFill/>
        </p:spPr>
      </p:pic>
      <p:pic>
        <p:nvPicPr>
          <p:cNvPr id="17411" name="Picture 3" descr="T:\_Controlled_Training_Documents\General_Information\Lab experiments\DS4NA_labs\Identification\IMG_00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4221088"/>
            <a:ext cx="2072640" cy="1554480"/>
          </a:xfrm>
          <a:prstGeom prst="rect">
            <a:avLst/>
          </a:prstGeom>
          <a:noFill/>
        </p:spPr>
      </p:pic>
      <p:cxnSp>
        <p:nvCxnSpPr>
          <p:cNvPr id="13" name="Straight Arrow Connector 12"/>
          <p:cNvCxnSpPr>
            <a:stCxn id="17411" idx="1"/>
          </p:cNvCxnSpPr>
          <p:nvPr/>
        </p:nvCxnSpPr>
        <p:spPr>
          <a:xfrm flipH="1">
            <a:off x="3923928" y="4998328"/>
            <a:ext cx="2880320" cy="14848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915816" y="1988840"/>
            <a:ext cx="3816424" cy="2664296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Experiment</a:t>
            </a:r>
            <a:br>
              <a:rPr lang="en-US" dirty="0" smtClean="0"/>
            </a:br>
            <a:r>
              <a:rPr lang="en-US" dirty="0" smtClean="0"/>
              <a:t>Identification</a:t>
            </a:r>
            <a:endParaRPr lang="en-CA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0695"/>
            <a:ext cx="6444208" cy="601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771235" y="2852936"/>
            <a:ext cx="237276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 – Return line filter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</a:t>
            </a:r>
            <a:r>
              <a:rPr lang="en-US" sz="1400" dirty="0" smtClean="0"/>
              <a:t>c/w bypass check and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mechanical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maintenance indicator</a:t>
            </a:r>
            <a:endParaRPr lang="en-CA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804248" y="5805264"/>
            <a:ext cx="2339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4.1 – Air breather</a:t>
            </a:r>
            <a:endParaRPr lang="en-CA" sz="16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5436096" y="4998328"/>
            <a:ext cx="1368152" cy="14848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716016" y="1988840"/>
            <a:ext cx="2016224" cy="3096344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4" name="Picture 2_" descr="T:\_Controlled_Training_Documents\General_Information\Lab experiments\DS4NA_labs\Identification\IMG_00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473160" y="1095792"/>
            <a:ext cx="2072640" cy="1554480"/>
          </a:xfrm>
          <a:prstGeom prst="rect">
            <a:avLst/>
          </a:prstGeom>
          <a:noFill/>
        </p:spPr>
      </p:pic>
      <p:pic>
        <p:nvPicPr>
          <p:cNvPr id="18435" name="Picture 3" descr="T:\_Controlled_Training_Documents\General_Information\Lab experiments\DS4NA_labs\Identification\IMG_00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804248" y="4221088"/>
            <a:ext cx="1625600" cy="162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Experiment</a:t>
            </a:r>
            <a:br>
              <a:rPr lang="en-US" dirty="0" smtClean="0"/>
            </a:br>
            <a:r>
              <a:rPr lang="en-US" dirty="0" smtClean="0"/>
              <a:t>Identification</a:t>
            </a:r>
            <a:endParaRPr lang="en-CA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0695"/>
            <a:ext cx="6444208" cy="601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771235" y="2420888"/>
            <a:ext cx="23727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</a:t>
            </a:r>
            <a:r>
              <a:rPr lang="en-US" sz="1600" dirty="0" smtClean="0"/>
              <a:t> – Manifold assembly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04248" y="6519446"/>
            <a:ext cx="2339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5.1 – Check valve</a:t>
            </a:r>
            <a:endParaRPr lang="en-CA" sz="1600" dirty="0"/>
          </a:p>
        </p:txBody>
      </p:sp>
      <p:cxnSp>
        <p:nvCxnSpPr>
          <p:cNvPr id="15" name="Straight Arrow Connector 14"/>
          <p:cNvCxnSpPr>
            <a:stCxn id="19458" idx="1"/>
          </p:cNvCxnSpPr>
          <p:nvPr/>
        </p:nvCxnSpPr>
        <p:spPr>
          <a:xfrm flipH="1" flipV="1">
            <a:off x="3635896" y="1412776"/>
            <a:ext cx="3168352" cy="201176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58" name="Picture 2_" descr="T:\_Controlled_Training_Documents\General_Information\Lab experiments\DS4NA_labs\Identification\IMG_00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836712"/>
            <a:ext cx="2072640" cy="1554480"/>
          </a:xfrm>
          <a:prstGeom prst="rect">
            <a:avLst/>
          </a:prstGeom>
          <a:noFill/>
        </p:spPr>
      </p:pic>
      <p:pic>
        <p:nvPicPr>
          <p:cNvPr id="19459" name="Picture 3" descr="T:\_Controlled_Training_Documents\General_Information\Lab experiments\DS4NA_labs\Identification\IMG_0063.JPG"/>
          <p:cNvPicPr>
            <a:picLocks noChangeAspect="1" noChangeArrowheads="1"/>
          </p:cNvPicPr>
          <p:nvPr/>
        </p:nvPicPr>
        <p:blipFill>
          <a:blip r:embed="rId4" cstate="print"/>
          <a:srcRect l="13897" r="16619"/>
          <a:stretch>
            <a:fillRect/>
          </a:stretch>
        </p:blipFill>
        <p:spPr bwMode="auto">
          <a:xfrm rot="5400000">
            <a:off x="6861408" y="2795776"/>
            <a:ext cx="1440160" cy="155448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804248" y="4293096"/>
            <a:ext cx="2339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5.2 – Pressure relief valve </a:t>
            </a:r>
            <a:endParaRPr lang="en-CA" sz="1600" dirty="0"/>
          </a:p>
        </p:txBody>
      </p:sp>
      <p:pic>
        <p:nvPicPr>
          <p:cNvPr id="19460" name="Picture 4" descr="T:\_Controlled_Training_Documents\General_Information\Lab experiments\DS4NA_labs\Identification\IMG_006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6804248" y="4869160"/>
            <a:ext cx="1625600" cy="1625600"/>
          </a:xfrm>
          <a:prstGeom prst="rect">
            <a:avLst/>
          </a:prstGeom>
          <a:noFill/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2771800" y="1772816"/>
            <a:ext cx="4680520" cy="3600400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203848" y="1484784"/>
            <a:ext cx="4248472" cy="1944216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Experiment</a:t>
            </a:r>
            <a:br>
              <a:rPr lang="en-US" dirty="0" smtClean="0"/>
            </a:br>
            <a:r>
              <a:rPr lang="en-US" dirty="0" smtClean="0"/>
              <a:t>Identification</a:t>
            </a:r>
            <a:endParaRPr lang="en-CA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0695"/>
            <a:ext cx="6444208" cy="601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771235" y="2852936"/>
            <a:ext cx="2260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5.3 – Quick disconnect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400" dirty="0" smtClean="0"/>
              <a:t>Working connection</a:t>
            </a:r>
            <a:endParaRPr lang="en-CA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804248" y="5805264"/>
            <a:ext cx="2339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5.4 – Quick disconnect</a:t>
            </a:r>
          </a:p>
          <a:p>
            <a:r>
              <a:rPr lang="en-US" sz="1400" dirty="0" smtClean="0"/>
              <a:t>       Gauging connection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“mini-mess” connector</a:t>
            </a:r>
            <a:endParaRPr lang="en-CA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051720" y="1196752"/>
            <a:ext cx="4752528" cy="3801576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2843808" y="1124744"/>
            <a:ext cx="3888432" cy="864096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2" name="Picture 2_" descr="T:\_Controlled_Training_Documents\General_Information\Lab experiments\DS4NA_labs\Identification\IMG_0385.JPG"/>
          <p:cNvPicPr>
            <a:picLocks noChangeAspect="1" noChangeArrowheads="1"/>
          </p:cNvPicPr>
          <p:nvPr/>
        </p:nvPicPr>
        <p:blipFill>
          <a:blip r:embed="rId3" cstate="print"/>
          <a:srcRect l="24654"/>
          <a:stretch>
            <a:fillRect/>
          </a:stretch>
        </p:blipFill>
        <p:spPr bwMode="auto">
          <a:xfrm rot="5400000">
            <a:off x="6727932" y="985036"/>
            <a:ext cx="1873992" cy="1865376"/>
          </a:xfrm>
          <a:prstGeom prst="rect">
            <a:avLst/>
          </a:prstGeom>
          <a:noFill/>
        </p:spPr>
      </p:pic>
      <p:pic>
        <p:nvPicPr>
          <p:cNvPr id="20483" name="Picture 3" descr="T:\_Controlled_Training_Documents\General_Information\Lab experiments\DS4NA_labs\Identification\IMG_0386.JPG"/>
          <p:cNvPicPr>
            <a:picLocks noChangeAspect="1" noChangeArrowheads="1"/>
          </p:cNvPicPr>
          <p:nvPr/>
        </p:nvPicPr>
        <p:blipFill>
          <a:blip r:embed="rId4" cstate="print"/>
          <a:srcRect l="14476"/>
          <a:stretch>
            <a:fillRect/>
          </a:stretch>
        </p:blipFill>
        <p:spPr bwMode="auto">
          <a:xfrm rot="5400000">
            <a:off x="6601364" y="3775900"/>
            <a:ext cx="2127128" cy="1865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Experiment</a:t>
            </a:r>
            <a:br>
              <a:rPr lang="en-US" dirty="0" smtClean="0"/>
            </a:br>
            <a:r>
              <a:rPr lang="en-US" dirty="0" smtClean="0"/>
              <a:t>Identification</a:t>
            </a:r>
            <a:endParaRPr lang="en-CA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0695"/>
            <a:ext cx="6444208" cy="601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771235" y="2852936"/>
            <a:ext cx="20425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6</a:t>
            </a:r>
            <a:r>
              <a:rPr lang="en-US" sz="1600" dirty="0" smtClean="0"/>
              <a:t> – Measuring glass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</a:t>
            </a:r>
            <a:r>
              <a:rPr lang="en-US" sz="1400" dirty="0" smtClean="0"/>
              <a:t>Graduated cylinder</a:t>
            </a:r>
            <a:endParaRPr lang="en-CA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804248" y="5805264"/>
            <a:ext cx="23397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6.1 – Shut-off valve</a:t>
            </a:r>
          </a:p>
          <a:p>
            <a:r>
              <a:rPr lang="en-US" sz="1400" dirty="0" smtClean="0"/>
              <a:t>       Drain valve</a:t>
            </a:r>
            <a:endParaRPr lang="en-CA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5652120" y="2924944"/>
            <a:ext cx="1152128" cy="2073384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6012160" y="1916832"/>
            <a:ext cx="720080" cy="72008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06" name="Picture 2_" descr="T:\_Controlled_Training_Documents\General_Information\Lab experiments\DS4NA_labs\Identification\IMG_0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491162" y="1149798"/>
            <a:ext cx="1928624" cy="1446468"/>
          </a:xfrm>
          <a:prstGeom prst="rect">
            <a:avLst/>
          </a:prstGeom>
          <a:noFill/>
        </p:spPr>
      </p:pic>
      <p:pic>
        <p:nvPicPr>
          <p:cNvPr id="21507" name="Picture 3" descr="T:\_Controlled_Training_Documents\General_Information\Lab experiments\DS4NA_labs\Identification\IMG_00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804248" y="4149080"/>
            <a:ext cx="1625600" cy="162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Experiment</a:t>
            </a:r>
            <a:br>
              <a:rPr lang="en-US" dirty="0" smtClean="0"/>
            </a:br>
            <a:r>
              <a:rPr lang="en-US" dirty="0" smtClean="0"/>
              <a:t>Identification</a:t>
            </a:r>
            <a:endParaRPr lang="en-CA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0695"/>
            <a:ext cx="6444208" cy="601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771235" y="2852936"/>
            <a:ext cx="21066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7 – Connection hose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</a:t>
            </a:r>
            <a:r>
              <a:rPr lang="en-US" sz="1400" dirty="0" smtClean="0"/>
              <a:t>Load sensing – ¼”</a:t>
            </a:r>
            <a:endParaRPr lang="en-CA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804248" y="6021288"/>
            <a:ext cx="23397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8 – Connection hose</a:t>
            </a:r>
          </a:p>
          <a:p>
            <a:r>
              <a:rPr lang="en-US" sz="1400" dirty="0" smtClean="0"/>
              <a:t>    Pump outlet – ½”</a:t>
            </a:r>
            <a:endParaRPr lang="en-CA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771800" y="3356992"/>
            <a:ext cx="4032448" cy="1641336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691680" y="1988840"/>
            <a:ext cx="5040560" cy="936104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30" name="Picture 2_" descr="T:\_Controlled_Training_Documents\General_Information\Lab experiments\DS4NA_labs\Identification\IMG_0383.JPG"/>
          <p:cNvPicPr>
            <a:picLocks noChangeAspect="1" noChangeArrowheads="1"/>
          </p:cNvPicPr>
          <p:nvPr/>
        </p:nvPicPr>
        <p:blipFill>
          <a:blip r:embed="rId3" cstate="print"/>
          <a:srcRect l="11581" r="7354"/>
          <a:stretch>
            <a:fillRect/>
          </a:stretch>
        </p:blipFill>
        <p:spPr bwMode="auto">
          <a:xfrm rot="5400000">
            <a:off x="6656816" y="912136"/>
            <a:ext cx="2016224" cy="1865376"/>
          </a:xfrm>
          <a:prstGeom prst="rect">
            <a:avLst/>
          </a:prstGeom>
          <a:noFill/>
        </p:spPr>
      </p:pic>
      <p:pic>
        <p:nvPicPr>
          <p:cNvPr id="22531" name="Picture 3" descr="T:\_Controlled_Training_Documents\General_Information\Lab experiments\DS4NA_labs\Identification\IMG_03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493352" y="3811904"/>
            <a:ext cx="2487168" cy="1865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Experiment</a:t>
            </a:r>
            <a:br>
              <a:rPr lang="en-US" dirty="0" smtClean="0"/>
            </a:br>
            <a:r>
              <a:rPr lang="en-US" dirty="0" smtClean="0"/>
              <a:t>Identification</a:t>
            </a:r>
            <a:endParaRPr lang="en-CA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0695"/>
            <a:ext cx="6444208" cy="601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771235" y="2852936"/>
            <a:ext cx="20649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9 – Connection hose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</a:t>
            </a:r>
            <a:r>
              <a:rPr lang="en-US" sz="1400" dirty="0" smtClean="0"/>
              <a:t>Return line – ½”</a:t>
            </a:r>
            <a:endParaRPr lang="en-CA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804248" y="6021288"/>
            <a:ext cx="23397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 – Connection hose</a:t>
            </a:r>
          </a:p>
          <a:p>
            <a:r>
              <a:rPr lang="en-US" sz="1400" dirty="0" smtClean="0"/>
              <a:t>      Sight glass drain – ¾”</a:t>
            </a:r>
            <a:endParaRPr lang="en-CA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5652120" y="3356992"/>
            <a:ext cx="1152128" cy="1641336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788024" y="1988840"/>
            <a:ext cx="1944216" cy="1224136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4" name="Picture 2_" descr="T:\_Controlled_Training_Documents\General_Information\Lab experiments\DS4NA_labs\Identification\IMG_03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437112"/>
            <a:ext cx="2112235" cy="1584176"/>
          </a:xfrm>
          <a:prstGeom prst="rect">
            <a:avLst/>
          </a:prstGeom>
          <a:noFill/>
        </p:spPr>
      </p:pic>
      <p:pic>
        <p:nvPicPr>
          <p:cNvPr id="23555" name="Picture 3" descr="T:\_Controlled_Training_Documents\General_Information\Lab experiments\DS4NA_labs\Identification\IMG_03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484351" y="1156609"/>
            <a:ext cx="1983112" cy="14873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Experiment</a:t>
            </a:r>
            <a:br>
              <a:rPr lang="en-US" dirty="0" smtClean="0"/>
            </a:br>
            <a:r>
              <a:rPr lang="en-US" dirty="0" smtClean="0"/>
              <a:t>Identification</a:t>
            </a:r>
            <a:endParaRPr lang="en-CA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0695"/>
            <a:ext cx="6444208" cy="601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732240" y="5301208"/>
            <a:ext cx="2163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11 – Connection hose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</a:t>
            </a:r>
            <a:r>
              <a:rPr lang="en-US" sz="1400" dirty="0" smtClean="0"/>
              <a:t>Overflow– ½”</a:t>
            </a:r>
            <a:endParaRPr lang="en-CA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5940152" y="3356992"/>
            <a:ext cx="792088" cy="360040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78" name="Picture 2_" descr="T:\_Controlled_Training_Documents\General_Information\Lab experiments\DS4NA_labs\Identification\IMG_03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421344" y="3091824"/>
            <a:ext cx="2487168" cy="1865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masterMay06">
  <a:themeElements>
    <a:clrScheme name="Custom Design 13">
      <a:dk1>
        <a:srgbClr val="000000"/>
      </a:dk1>
      <a:lt1>
        <a:srgbClr val="FFFFFF"/>
      </a:lt1>
      <a:dk2>
        <a:srgbClr val="C0C0C0"/>
      </a:dk2>
      <a:lt2>
        <a:srgbClr val="919191"/>
      </a:lt2>
      <a:accent1>
        <a:srgbClr val="5AAFFA"/>
      </a:accent1>
      <a:accent2>
        <a:srgbClr val="DF0024"/>
      </a:accent2>
      <a:accent3>
        <a:srgbClr val="FFFFFF"/>
      </a:accent3>
      <a:accent4>
        <a:srgbClr val="000000"/>
      </a:accent4>
      <a:accent5>
        <a:srgbClr val="B5D4FC"/>
      </a:accent5>
      <a:accent6>
        <a:srgbClr val="CA0020"/>
      </a:accent6>
      <a:hlink>
        <a:srgbClr val="005E55"/>
      </a:hlink>
      <a:folHlink>
        <a:srgbClr val="FFDD6F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0000"/>
        </a:dk1>
        <a:lt1>
          <a:srgbClr val="FFFFFF"/>
        </a:lt1>
        <a:dk2>
          <a:srgbClr val="C0C0C0"/>
        </a:dk2>
        <a:lt2>
          <a:srgbClr val="919191"/>
        </a:lt2>
        <a:accent1>
          <a:srgbClr val="5AAFFA"/>
        </a:accent1>
        <a:accent2>
          <a:srgbClr val="DF0024"/>
        </a:accent2>
        <a:accent3>
          <a:srgbClr val="FFFFFF"/>
        </a:accent3>
        <a:accent4>
          <a:srgbClr val="000000"/>
        </a:accent4>
        <a:accent5>
          <a:srgbClr val="B5D4FC"/>
        </a:accent5>
        <a:accent6>
          <a:srgbClr val="CA0020"/>
        </a:accent6>
        <a:hlink>
          <a:srgbClr val="005E55"/>
        </a:hlink>
        <a:folHlink>
          <a:srgbClr val="FFDD6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PPTmasterMay06</Template>
  <TotalTime>49</TotalTime>
  <Words>157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Wingdings</vt:lpstr>
      <vt:lpstr>PPTmasterMay06</vt:lpstr>
      <vt:lpstr>Lab Experiment Identification</vt:lpstr>
      <vt:lpstr>Lab Experiment Identification</vt:lpstr>
      <vt:lpstr>Lab Experiment Identification</vt:lpstr>
      <vt:lpstr>Lab Experiment Identification</vt:lpstr>
      <vt:lpstr>Lab Experiment Identification</vt:lpstr>
      <vt:lpstr>Lab Experiment Identification</vt:lpstr>
      <vt:lpstr>Lab Experiment Identification</vt:lpstr>
      <vt:lpstr>Lab Experiment Identification</vt:lpstr>
      <vt:lpstr>Lab Experiment Identification</vt:lpstr>
    </vt:vector>
  </TitlesOfParts>
  <Company>Bosch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Experiment Identification</dc:title>
  <dc:creator>wnd1wel</dc:creator>
  <cp:lastModifiedBy>wnd1wel</cp:lastModifiedBy>
  <cp:revision>9</cp:revision>
  <dcterms:created xsi:type="dcterms:W3CDTF">2015-04-15T17:14:56Z</dcterms:created>
  <dcterms:modified xsi:type="dcterms:W3CDTF">2015-04-15T18:18:24Z</dcterms:modified>
</cp:coreProperties>
</file>