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6"/>
  </p:notesMasterIdLst>
  <p:handoutMasterIdLst>
    <p:handoutMasterId r:id="rId7"/>
  </p:handoutMasterIdLst>
  <p:sldIdLst>
    <p:sldId id="350" r:id="rId2"/>
    <p:sldId id="351" r:id="rId3"/>
    <p:sldId id="352" r:id="rId4"/>
    <p:sldId id="353" r:id="rId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000"/>
    <a:srgbClr val="FF0000"/>
    <a:srgbClr val="D5D5D5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9" autoAdjust="0"/>
    <p:restoredTop sz="94559" autoAdjust="0"/>
  </p:normalViewPr>
  <p:slideViewPr>
    <p:cSldViewPr>
      <p:cViewPr varScale="1">
        <p:scale>
          <a:sx n="62" d="100"/>
          <a:sy n="62" d="100"/>
        </p:scale>
        <p:origin x="52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6B149D5-6F73-46B9-ACE7-34AA4080A5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9089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smtClean="0"/>
            </a:lvl1pPr>
          </a:lstStyle>
          <a:p>
            <a:pPr>
              <a:defRPr/>
            </a:pPr>
            <a:fld id="{54F76E3E-F72F-462A-A70C-EDAB122524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3282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800FDB-2FC0-4D92-8C89-68806F5FFF69}" type="slidenum">
              <a:rPr lang="en-US" altLang="en-US">
                <a:solidFill>
                  <a:srgbClr val="000000"/>
                </a:solidFill>
              </a:rPr>
              <a:pPr/>
              <a:t>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10 min</a:t>
            </a:r>
          </a:p>
          <a:p>
            <a:pPr eaLnBrk="1" hangingPunct="1"/>
            <a:r>
              <a:rPr lang="en-US" altLang="en-US" smtClean="0"/>
              <a:t>Introduction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30 min</a:t>
            </a:r>
          </a:p>
          <a:p>
            <a:pPr eaLnBrk="1" hangingPunct="1"/>
            <a:r>
              <a:rPr lang="en-US" altLang="en-US" smtClean="0"/>
              <a:t>Lab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20 min </a:t>
            </a:r>
          </a:p>
          <a:p>
            <a:pPr eaLnBrk="1" hangingPunct="1"/>
            <a:r>
              <a:rPr lang="en-US" altLang="en-US" smtClean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18873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902E23F-4958-4262-8D2F-7D66D06DF6B4}" type="slidenum">
              <a:rPr lang="en-US" altLang="en-US">
                <a:solidFill>
                  <a:srgbClr val="000000"/>
                </a:solidFill>
              </a:rPr>
              <a:pPr/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10 min</a:t>
            </a:r>
          </a:p>
          <a:p>
            <a:pPr eaLnBrk="1" hangingPunct="1"/>
            <a:r>
              <a:rPr lang="en-US" altLang="en-US" smtClean="0"/>
              <a:t>Introduction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30 min</a:t>
            </a:r>
          </a:p>
          <a:p>
            <a:pPr eaLnBrk="1" hangingPunct="1"/>
            <a:r>
              <a:rPr lang="en-US" altLang="en-US" smtClean="0"/>
              <a:t>Lab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20 min </a:t>
            </a:r>
          </a:p>
          <a:p>
            <a:pPr eaLnBrk="1" hangingPunct="1"/>
            <a:r>
              <a:rPr lang="en-US" altLang="en-US" smtClean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424115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AE32D6-4A23-437F-A891-9466A7099C6F}" type="slidenum">
              <a:rPr lang="en-US" altLang="en-US">
                <a:solidFill>
                  <a:srgbClr val="000000"/>
                </a:solidFill>
              </a:rPr>
              <a:pPr/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10 min</a:t>
            </a:r>
          </a:p>
          <a:p>
            <a:pPr eaLnBrk="1" hangingPunct="1"/>
            <a:r>
              <a:rPr lang="en-US" altLang="en-US" smtClean="0"/>
              <a:t>Introduction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30 min</a:t>
            </a:r>
          </a:p>
          <a:p>
            <a:pPr eaLnBrk="1" hangingPunct="1"/>
            <a:r>
              <a:rPr lang="en-US" altLang="en-US" smtClean="0"/>
              <a:t>Lab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20 min </a:t>
            </a:r>
          </a:p>
          <a:p>
            <a:pPr eaLnBrk="1" hangingPunct="1"/>
            <a:r>
              <a:rPr lang="en-US" altLang="en-US" smtClean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4183574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140FC00-F9DA-4340-B1BB-4C5DC45F02E4}" type="slidenum">
              <a:rPr lang="en-US" altLang="en-US">
                <a:solidFill>
                  <a:srgbClr val="000000"/>
                </a:solidFill>
              </a:rPr>
              <a:pPr/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10 min</a:t>
            </a:r>
          </a:p>
          <a:p>
            <a:pPr eaLnBrk="1" hangingPunct="1"/>
            <a:r>
              <a:rPr lang="en-US" altLang="en-US" smtClean="0"/>
              <a:t>Introduction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30 min</a:t>
            </a:r>
          </a:p>
          <a:p>
            <a:pPr eaLnBrk="1" hangingPunct="1"/>
            <a:r>
              <a:rPr lang="en-US" altLang="en-US" smtClean="0"/>
              <a:t>Lab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20 min </a:t>
            </a:r>
          </a:p>
          <a:p>
            <a:pPr eaLnBrk="1" hangingPunct="1"/>
            <a:r>
              <a:rPr lang="en-US" altLang="en-US" smtClean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722008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chnologie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82"/>
          <a:stretch>
            <a:fillRect/>
          </a:stretch>
        </p:blipFill>
        <p:spPr bwMode="auto">
          <a:xfrm>
            <a:off x="644525" y="76200"/>
            <a:ext cx="583088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NAVI200_linear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7620000" cy="1143000"/>
          </a:xfrm>
        </p:spPr>
        <p:txBody>
          <a:bodyPr tIns="0"/>
          <a:lstStyle>
            <a:lvl1pPr algn="ctr">
              <a:defRPr sz="2700"/>
            </a:lvl1pPr>
          </a:lstStyle>
          <a:p>
            <a:r>
              <a:rPr lang="en-US"/>
              <a:t>Placeholder for Title (Arial 27, bold)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657600"/>
            <a:ext cx="6400800" cy="1219200"/>
          </a:xfrm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en-US"/>
              <a:t>Placeholder for Subtitle (Arial 20)</a:t>
            </a:r>
          </a:p>
        </p:txBody>
      </p:sp>
    </p:spTree>
    <p:extLst>
      <p:ext uri="{BB962C8B-B14F-4D97-AF65-F5344CB8AC3E}">
        <p14:creationId xmlns:p14="http://schemas.microsoft.com/office/powerpoint/2010/main" val="47248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F63833-C764-4694-95CC-E0C03081878D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215458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76200"/>
            <a:ext cx="1943100" cy="4230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8488" cy="4230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860C8C5-7979-425A-BD05-4EE07437355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334627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64008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71550"/>
            <a:ext cx="3810000" cy="3335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71550"/>
            <a:ext cx="3811588" cy="1590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2714625"/>
            <a:ext cx="3811588" cy="1592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FF848A2-DCB0-436D-8D71-8341847EEBA3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69650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F61A02-A088-497B-8C07-63245AB64E1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146718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04C9C51-94D6-436A-A1C7-612ABB32C9D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2190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71550"/>
            <a:ext cx="3810000" cy="3335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1550"/>
            <a:ext cx="3811588" cy="3335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4F71A4-F40A-4C5F-B9CA-9743385BDD3A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337330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13CBB5-FCC0-4539-94D8-6559A767D6F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363334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AAF5F56-2AE3-4E8A-8BAE-6CC0B9482F7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408421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F4BACD3-1722-4AE8-9C47-BA56951CA9E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212096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237E440-FCB7-456F-82D8-0DCAC477BFAE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2954911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387EA10-1153-47E8-9477-F0C455EEC808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</p:spTree>
    <p:extLst>
      <p:ext uri="{BB962C8B-B14F-4D97-AF65-F5344CB8AC3E}">
        <p14:creationId xmlns:p14="http://schemas.microsoft.com/office/powerpoint/2010/main" val="1169510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4"/>
          <p:cNvSpPr>
            <a:spLocks noChangeArrowheads="1"/>
          </p:cNvSpPr>
          <p:nvPr userDrawn="1"/>
        </p:nvSpPr>
        <p:spPr bwMode="auto">
          <a:xfrm>
            <a:off x="0" y="0"/>
            <a:ext cx="7162800" cy="762000"/>
          </a:xfrm>
          <a:prstGeom prst="flowChartProcess">
            <a:avLst/>
          </a:pr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CA" altLang="en-US">
              <a:solidFill>
                <a:srgbClr val="000000"/>
              </a:solidFill>
            </a:endParaRP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640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Placeholder for a one or two-line headline </a:t>
            </a:r>
            <a:br>
              <a:rPr lang="en-US" altLang="en-US" smtClean="0"/>
            </a:br>
            <a:r>
              <a:rPr lang="en-US" altLang="en-US" smtClean="0"/>
              <a:t>(Arial 20, bold)</a:t>
            </a:r>
          </a:p>
        </p:txBody>
      </p:sp>
      <p:sp>
        <p:nvSpPr>
          <p:cNvPr id="410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71550"/>
            <a:ext cx="7773988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This is a specimen text of the type that must be individually prepared for presentations, and also a bullet that needs to be </a:t>
            </a:r>
            <a:r>
              <a:rPr lang="de-DE" altLang="en-US" smtClean="0"/>
              <a:t>adapted using the menu string „Format/Bullet/Color and Symbol“.</a:t>
            </a:r>
            <a:br>
              <a:rPr lang="de-DE" altLang="en-US" smtClean="0"/>
            </a:br>
            <a:endParaRPr lang="de-DE" altLang="en-US" smtClean="0"/>
          </a:p>
          <a:p>
            <a:pPr lvl="1"/>
            <a:r>
              <a:rPr lang="de-DE" altLang="en-US" smtClean="0"/>
              <a:t>This is a specimen text for the second bullet/list level.</a:t>
            </a:r>
          </a:p>
          <a:p>
            <a:pPr lvl="2"/>
            <a:r>
              <a:rPr lang="de-DE" altLang="en-US" smtClean="0"/>
              <a:t>This is a specimen text for the third bullet/list level.</a:t>
            </a:r>
            <a:br>
              <a:rPr lang="de-DE" altLang="en-US" smtClean="0"/>
            </a:br>
            <a:endParaRPr lang="de-DE" altLang="en-US" smtClean="0"/>
          </a:p>
          <a:p>
            <a:pPr lvl="0"/>
            <a:r>
              <a:rPr lang="en-US" altLang="en-US" smtClean="0"/>
              <a:t>Please keep Arial 18 pt as the font and ensure that the text is left-aligned with the business unit line. For lists, and other functions, please consult the manual. </a:t>
            </a:r>
            <a:endParaRPr lang="de-DE" altLang="en-US" smtClean="0"/>
          </a:p>
          <a:p>
            <a:pPr lvl="0"/>
            <a:endParaRPr lang="en-US" altLang="en-US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4D1B2D74-54ED-4C25-8281-BDF85FFA0C3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0" y="6453188"/>
            <a:ext cx="7620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7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POH</a:t>
            </a:r>
          </a:p>
        </p:txBody>
      </p:sp>
      <p:pic>
        <p:nvPicPr>
          <p:cNvPr id="4103" name="Picture 19" descr="NAVI200_linea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20"/>
          <p:cNvSpPr txBox="1">
            <a:spLocks noChangeArrowheads="1"/>
          </p:cNvSpPr>
          <p:nvPr userDrawn="1"/>
        </p:nvSpPr>
        <p:spPr bwMode="auto">
          <a:xfrm>
            <a:off x="762000" y="6616700"/>
            <a:ext cx="58674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defTabSz="611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11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11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11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11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11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11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11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11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700"/>
              </a:lnSpc>
              <a:spcBef>
                <a:spcPct val="50000"/>
              </a:spcBef>
            </a:pPr>
            <a:r>
              <a:rPr lang="de-DE" altLang="de-DE" sz="800">
                <a:solidFill>
                  <a:srgbClr val="000000"/>
                </a:solidFill>
              </a:rPr>
              <a:t>© </a:t>
            </a:r>
            <a:r>
              <a:rPr lang="en-US" altLang="de-DE" sz="800">
                <a:solidFill>
                  <a:srgbClr val="000000"/>
                </a:solidFill>
              </a:rPr>
              <a:t>All rights reserved by Bosch Rexroth AG, even and especially in cases of proprietary rights applications.</a:t>
            </a:r>
            <a:br>
              <a:rPr lang="en-US" altLang="de-DE" sz="800">
                <a:solidFill>
                  <a:srgbClr val="000000"/>
                </a:solidFill>
              </a:rPr>
            </a:br>
            <a:r>
              <a:rPr lang="en-US" altLang="de-DE" sz="800">
                <a:solidFill>
                  <a:srgbClr val="000000"/>
                </a:solidFill>
              </a:rPr>
              <a:t>We also retain sole power of disposal, including all rights relating to copying, transmission and dissemination.</a:t>
            </a:r>
          </a:p>
        </p:txBody>
      </p:sp>
      <p:sp>
        <p:nvSpPr>
          <p:cNvPr id="4105" name="AutoShape 21"/>
          <p:cNvSpPr>
            <a:spLocks noChangeArrowheads="1"/>
          </p:cNvSpPr>
          <p:nvPr userDrawn="1"/>
        </p:nvSpPr>
        <p:spPr bwMode="auto">
          <a:xfrm>
            <a:off x="0" y="762000"/>
            <a:ext cx="9144000" cy="76200"/>
          </a:xfrm>
          <a:prstGeom prst="flowChartProcess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CA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80000"/>
        </a:buClr>
        <a:buSzPct val="120000"/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80000"/>
        </a:buClr>
        <a:buFont typeface="Arial" panose="020B0604020202020204" pitchFamily="34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80000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wmf"/><Relationship Id="rId4" Type="http://schemas.openxmlformats.org/officeDocument/2006/relationships/hyperlink" Target="../Lab_Experiments/DS4-NA_Labs/4-3_Valv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hyperlink" Target="../Lab_Experiments/DS4-NA_Labs/4-3_Valve.pdf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hyperlink" Target="../Lab_Experiments/DS4-NA_Labs/Pressure_Reducing_Valve.pdf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hyperlink" Target="../Lab_Experiments/DS4-NA_Labs/MS_EXCEL_files/Pressure_Relief_Direct.xltx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4.wmf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hyperlink" Target="../Lab_Experiments/DS4-NA_Labs/4-3_Valve.pdf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1000"/>
            <a:ext cx="60833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4008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Lab experiment</a:t>
            </a:r>
            <a:br>
              <a:rPr lang="en-US" altLang="en-US" smtClean="0"/>
            </a:br>
            <a:r>
              <a:rPr lang="en-US" altLang="en-US" smtClean="0"/>
              <a:t>4/3 Directional control valve</a:t>
            </a:r>
          </a:p>
        </p:txBody>
      </p:sp>
      <p:pic>
        <p:nvPicPr>
          <p:cNvPr id="165892" name="Picture 3" descr="MCj02055080000[1]">
            <a:hlinkClick r:id="rId4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0"/>
            <a:ext cx="693737" cy="692150"/>
          </a:xfrm>
        </p:spPr>
      </p:pic>
      <p:pic>
        <p:nvPicPr>
          <p:cNvPr id="165893" name="Picture 6_" descr="NAVI200_linea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4" name="TextBox 10"/>
          <p:cNvSpPr txBox="1">
            <a:spLocks noChangeArrowheads="1"/>
          </p:cNvSpPr>
          <p:nvPr/>
        </p:nvSpPr>
        <p:spPr bwMode="auto">
          <a:xfrm>
            <a:off x="457200" y="838200"/>
            <a:ext cx="73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rgbClr val="000000"/>
                </a:solidFill>
              </a:rPr>
              <a:t>Part I</a:t>
            </a:r>
            <a:endParaRPr lang="en-CA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381000"/>
            <a:ext cx="60706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4008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Lab experiment</a:t>
            </a:r>
            <a:br>
              <a:rPr lang="en-US" altLang="en-US" smtClean="0"/>
            </a:br>
            <a:r>
              <a:rPr lang="en-US" altLang="en-US" smtClean="0"/>
              <a:t>4/3 Directional control valve</a:t>
            </a:r>
          </a:p>
        </p:txBody>
      </p:sp>
      <p:pic>
        <p:nvPicPr>
          <p:cNvPr id="167940" name="Picture 6_" descr="NAVI200_line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1" name="TextBox 10"/>
          <p:cNvSpPr txBox="1">
            <a:spLocks noChangeArrowheads="1"/>
          </p:cNvSpPr>
          <p:nvPr/>
        </p:nvSpPr>
        <p:spPr bwMode="auto">
          <a:xfrm>
            <a:off x="425450" y="838200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rgbClr val="000000"/>
                </a:solidFill>
              </a:rPr>
              <a:t>Part II</a:t>
            </a:r>
            <a:endParaRPr lang="en-CA" altLang="en-US">
              <a:solidFill>
                <a:srgbClr val="000000"/>
              </a:solidFill>
            </a:endParaRPr>
          </a:p>
        </p:txBody>
      </p:sp>
      <p:pic>
        <p:nvPicPr>
          <p:cNvPr id="167942" name="Picture 3" descr="MCj02055080000[1]">
            <a:hlinkClick r:id="rId5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0"/>
            <a:ext cx="693737" cy="692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3" descr="MCj02055080000[1]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0"/>
            <a:ext cx="693737" cy="692150"/>
          </a:xfrm>
        </p:spPr>
      </p:pic>
      <p:pic>
        <p:nvPicPr>
          <p:cNvPr id="169987" name="Picture 9" descr="http://pubpages.unh.edu/~zjv6/excel-logo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93663"/>
            <a:ext cx="5476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2741613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38500"/>
            <a:ext cx="27241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0"/>
            <a:ext cx="2697163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248025"/>
            <a:ext cx="2760663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481" name="Picture 9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495800"/>
            <a:ext cx="1357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482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7600"/>
            <a:ext cx="13477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483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819400"/>
            <a:ext cx="13208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484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81200"/>
            <a:ext cx="1374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_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4114800"/>
            <a:ext cx="13350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_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900113"/>
            <a:ext cx="1362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__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838200"/>
            <a:ext cx="1343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4165600"/>
            <a:ext cx="13208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3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33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33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33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4008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Lab experiment</a:t>
            </a:r>
            <a:br>
              <a:rPr lang="en-US" altLang="en-US" smtClean="0"/>
            </a:br>
            <a:r>
              <a:rPr lang="en-US" altLang="en-US" smtClean="0"/>
              <a:t>4/3 Directional control valve</a:t>
            </a:r>
          </a:p>
        </p:txBody>
      </p:sp>
      <p:pic>
        <p:nvPicPr>
          <p:cNvPr id="172035" name="Picture 6_" descr="NAVI200_line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6" name="Rectangle 1"/>
          <p:cNvSpPr>
            <a:spLocks noChangeArrowheads="1"/>
          </p:cNvSpPr>
          <p:nvPr/>
        </p:nvSpPr>
        <p:spPr bwMode="auto">
          <a:xfrm>
            <a:off x="0" y="434340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When would it be advantageous to use a directional control with a valve centre condition similar to the one used in part I of the experiment?</a:t>
            </a:r>
            <a:endParaRPr lang="en-CA" altLang="en-US" sz="1600">
              <a:solidFill>
                <a:srgbClr val="000000"/>
              </a:solidFill>
            </a:endParaRPr>
          </a:p>
        </p:txBody>
      </p:sp>
      <p:cxnSp>
        <p:nvCxnSpPr>
          <p:cNvPr id="172037" name="Straight Connector 13"/>
          <p:cNvCxnSpPr>
            <a:cxnSpLocks noChangeShapeType="1"/>
          </p:cNvCxnSpPr>
          <p:nvPr/>
        </p:nvCxnSpPr>
        <p:spPr bwMode="auto">
          <a:xfrm>
            <a:off x="228600" y="5272088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2038" name="Straight Connector 14"/>
          <p:cNvCxnSpPr>
            <a:cxnSpLocks noChangeShapeType="1"/>
          </p:cNvCxnSpPr>
          <p:nvPr/>
        </p:nvCxnSpPr>
        <p:spPr bwMode="auto">
          <a:xfrm>
            <a:off x="228600" y="5729288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2039" name="Straight Connector 15"/>
          <p:cNvCxnSpPr>
            <a:cxnSpLocks noChangeShapeType="1"/>
          </p:cNvCxnSpPr>
          <p:nvPr/>
        </p:nvCxnSpPr>
        <p:spPr bwMode="auto">
          <a:xfrm>
            <a:off x="228600" y="6186488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8600" y="4967288"/>
            <a:ext cx="8845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-When using a fixed displacement pump the connection from P to T allows the oil to return to the</a:t>
            </a:r>
            <a:endParaRPr lang="en-CA" altLang="en-US" sz="1600">
              <a:solidFill>
                <a:srgbClr val="0860D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28600" y="5424488"/>
            <a:ext cx="5545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reservoir at minimum pressure and therefore save energy</a:t>
            </a:r>
            <a:r>
              <a:rPr lang="en-US" altLang="en-US">
                <a:solidFill>
                  <a:srgbClr val="0860D0"/>
                </a:solidFill>
              </a:rPr>
              <a:t>.</a:t>
            </a:r>
            <a:endParaRPr lang="en-CA" altLang="en-US">
              <a:solidFill>
                <a:srgbClr val="0860D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8600" y="5881688"/>
            <a:ext cx="6332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-The closed A and B ports prevent unwanted motion of the actuator</a:t>
            </a:r>
            <a:r>
              <a:rPr lang="en-US" altLang="en-US">
                <a:solidFill>
                  <a:srgbClr val="0860D0"/>
                </a:solidFill>
              </a:rPr>
              <a:t>.</a:t>
            </a:r>
            <a:endParaRPr lang="en-CA" altLang="en-US">
              <a:solidFill>
                <a:srgbClr val="0860D0"/>
              </a:solidFill>
            </a:endParaRPr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85"/>
          <a:stretch>
            <a:fillRect/>
          </a:stretch>
        </p:blipFill>
        <p:spPr bwMode="auto">
          <a:xfrm>
            <a:off x="0" y="1828800"/>
            <a:ext cx="434340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44" name="Rectangle 1_"/>
          <p:cNvSpPr>
            <a:spLocks noChangeArrowheads="1"/>
          </p:cNvSpPr>
          <p:nvPr/>
        </p:nvSpPr>
        <p:spPr bwMode="auto">
          <a:xfrm>
            <a:off x="0" y="91440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4/3 directional control valves control the START, STOP and ________________ of a bi-directional actuator.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851525" y="914400"/>
            <a:ext cx="9588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860D0"/>
                </a:solidFill>
              </a:rPr>
              <a:t>direction</a:t>
            </a:r>
            <a:endParaRPr lang="en-CA" altLang="en-US" sz="1600">
              <a:solidFill>
                <a:srgbClr val="0860D0"/>
              </a:solidFill>
            </a:endParaRPr>
          </a:p>
        </p:txBody>
      </p:sp>
      <p:pic>
        <p:nvPicPr>
          <p:cNvPr id="172046" name="Picture 3" descr="MCj02055080000[1]">
            <a:hlinkClick r:id="rId5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0"/>
            <a:ext cx="693737" cy="692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12" grpId="0"/>
    </p:bldLst>
  </p:timing>
</p:sld>
</file>

<file path=ppt/theme/theme1.xml><?xml version="1.0" encoding="utf-8"?>
<a:theme xmlns:a="http://schemas.openxmlformats.org/drawingml/2006/main" name="Custom Design">
  <a:themeElements>
    <a:clrScheme name="Custom Design 13">
      <a:dk1>
        <a:srgbClr val="000000"/>
      </a:dk1>
      <a:lt1>
        <a:srgbClr val="FFFFFF"/>
      </a:lt1>
      <a:dk2>
        <a:srgbClr val="C0C0C0"/>
      </a:dk2>
      <a:lt2>
        <a:srgbClr val="919191"/>
      </a:lt2>
      <a:accent1>
        <a:srgbClr val="5AAFFA"/>
      </a:accent1>
      <a:accent2>
        <a:srgbClr val="DF0024"/>
      </a:accent2>
      <a:accent3>
        <a:srgbClr val="FFFFFF"/>
      </a:accent3>
      <a:accent4>
        <a:srgbClr val="000000"/>
      </a:accent4>
      <a:accent5>
        <a:srgbClr val="B5D4FC"/>
      </a:accent5>
      <a:accent6>
        <a:srgbClr val="CA0020"/>
      </a:accent6>
      <a:hlink>
        <a:srgbClr val="005E55"/>
      </a:hlink>
      <a:folHlink>
        <a:srgbClr val="FFDD6F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C0C0C0"/>
        </a:dk2>
        <a:lt2>
          <a:srgbClr val="919191"/>
        </a:lt2>
        <a:accent1>
          <a:srgbClr val="5AAFFA"/>
        </a:accent1>
        <a:accent2>
          <a:srgbClr val="DF0024"/>
        </a:accent2>
        <a:accent3>
          <a:srgbClr val="FFFFFF"/>
        </a:accent3>
        <a:accent4>
          <a:srgbClr val="000000"/>
        </a:accent4>
        <a:accent5>
          <a:srgbClr val="B5D4FC"/>
        </a:accent5>
        <a:accent6>
          <a:srgbClr val="CA0020"/>
        </a:accent6>
        <a:hlink>
          <a:srgbClr val="005E55"/>
        </a:hlink>
        <a:folHlink>
          <a:srgbClr val="FFDD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PPTmasterMay06</Template>
  <TotalTime>0</TotalTime>
  <Words>137</Words>
  <Application>Microsoft Office PowerPoint</Application>
  <PresentationFormat>On-screen Show (4:3)</PresentationFormat>
  <Paragraphs>47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Wingdings</vt:lpstr>
      <vt:lpstr>Custom Design</vt:lpstr>
      <vt:lpstr>Lab experiment 4/3 Directional control valve</vt:lpstr>
      <vt:lpstr>Lab experiment 4/3 Directional control valve</vt:lpstr>
      <vt:lpstr>PowerPoint Presentation</vt:lpstr>
      <vt:lpstr>Lab experiment 4/3 Directional control valve</vt:lpstr>
    </vt:vector>
  </TitlesOfParts>
  <Company>Bosch Rexroth Canada Corp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 Wilson</dc:creator>
  <cp:lastModifiedBy>Wilson Doug (DCCA/SLE)</cp:lastModifiedBy>
  <cp:revision>40</cp:revision>
  <dcterms:created xsi:type="dcterms:W3CDTF">2007-02-05T22:52:42Z</dcterms:created>
  <dcterms:modified xsi:type="dcterms:W3CDTF">2015-08-13T15:02:42Z</dcterms:modified>
</cp:coreProperties>
</file>